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83" r:id="rId1"/>
  </p:sldMasterIdLst>
  <p:notesMasterIdLst>
    <p:notesMasterId r:id="rId44"/>
  </p:notesMasterIdLst>
  <p:handoutMasterIdLst>
    <p:handoutMasterId r:id="rId45"/>
  </p:handoutMasterIdLst>
  <p:sldIdLst>
    <p:sldId id="257" r:id="rId2"/>
    <p:sldId id="682" r:id="rId3"/>
    <p:sldId id="483" r:id="rId4"/>
    <p:sldId id="798" r:id="rId5"/>
    <p:sldId id="725" r:id="rId6"/>
    <p:sldId id="596" r:id="rId7"/>
    <p:sldId id="708" r:id="rId8"/>
    <p:sldId id="710" r:id="rId9"/>
    <p:sldId id="844" r:id="rId10"/>
    <p:sldId id="845" r:id="rId11"/>
    <p:sldId id="769" r:id="rId12"/>
    <p:sldId id="802" r:id="rId13"/>
    <p:sldId id="803" r:id="rId14"/>
    <p:sldId id="804" r:id="rId15"/>
    <p:sldId id="628" r:id="rId16"/>
    <p:sldId id="499" r:id="rId17"/>
    <p:sldId id="843" r:id="rId18"/>
    <p:sldId id="754" r:id="rId19"/>
    <p:sldId id="337" r:id="rId20"/>
    <p:sldId id="718" r:id="rId21"/>
    <p:sldId id="465" r:id="rId22"/>
    <p:sldId id="747" r:id="rId23"/>
    <p:sldId id="748" r:id="rId24"/>
    <p:sldId id="755" r:id="rId25"/>
    <p:sldId id="756" r:id="rId26"/>
    <p:sldId id="828" r:id="rId27"/>
    <p:sldId id="757" r:id="rId28"/>
    <p:sldId id="335" r:id="rId29"/>
    <p:sldId id="758" r:id="rId30"/>
    <p:sldId id="829" r:id="rId31"/>
    <p:sldId id="782" r:id="rId32"/>
    <p:sldId id="780" r:id="rId33"/>
    <p:sldId id="783" r:id="rId34"/>
    <p:sldId id="800" r:id="rId35"/>
    <p:sldId id="777" r:id="rId36"/>
    <p:sldId id="807" r:id="rId37"/>
    <p:sldId id="702" r:id="rId38"/>
    <p:sldId id="703" r:id="rId39"/>
    <p:sldId id="705" r:id="rId40"/>
    <p:sldId id="496" r:id="rId41"/>
    <p:sldId id="717" r:id="rId42"/>
    <p:sldId id="38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B21"/>
    <a:srgbClr val="9ADB58"/>
    <a:srgbClr val="BCDB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07"/>
    <p:restoredTop sz="74468" autoAdjust="0"/>
  </p:normalViewPr>
  <p:slideViewPr>
    <p:cSldViewPr snapToGrid="0" snapToObjects="1">
      <p:cViewPr varScale="1">
        <p:scale>
          <a:sx n="84" d="100"/>
          <a:sy n="84" d="100"/>
        </p:scale>
        <p:origin x="1998" y="90"/>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27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1B4120-89EA-44C5-A132-E5EECA321361}" type="doc">
      <dgm:prSet loTypeId="urn:microsoft.com/office/officeart/2011/layout/HexagonRadial" loCatId="cycle" qsTypeId="urn:microsoft.com/office/officeart/2005/8/quickstyle/simple1" qsCatId="simple" csTypeId="urn:microsoft.com/office/officeart/2005/8/colors/accent1_1" csCatId="accent1" phldr="1"/>
      <dgm:spPr/>
      <dgm:t>
        <a:bodyPr/>
        <a:lstStyle/>
        <a:p>
          <a:endParaRPr lang="en-US"/>
        </a:p>
      </dgm:t>
    </dgm:pt>
    <dgm:pt modelId="{6D6207A3-C2AA-4E47-8DDD-FF3F57AB8208}">
      <dgm:prSet phldrT="[Text]" custT="1"/>
      <dgm:spPr/>
      <dgm:t>
        <a:bodyPr/>
        <a:lstStyle/>
        <a:p>
          <a:r>
            <a:rPr lang="en-US" sz="1600" dirty="0"/>
            <a:t>Consistently implemented</a:t>
          </a:r>
        </a:p>
      </dgm:t>
    </dgm:pt>
    <dgm:pt modelId="{BA4385C4-79D4-4C46-AE2C-80F7A9A9F5C6}" type="parTrans" cxnId="{AB44C16F-0B11-43FA-8F12-1DAC77DB9831}">
      <dgm:prSet/>
      <dgm:spPr/>
      <dgm:t>
        <a:bodyPr/>
        <a:lstStyle/>
        <a:p>
          <a:endParaRPr lang="en-US"/>
        </a:p>
      </dgm:t>
    </dgm:pt>
    <dgm:pt modelId="{5453488A-DF6D-477D-8DD0-D601AC39B097}" type="sibTrans" cxnId="{AB44C16F-0B11-43FA-8F12-1DAC77DB9831}">
      <dgm:prSet/>
      <dgm:spPr/>
      <dgm:t>
        <a:bodyPr/>
        <a:lstStyle/>
        <a:p>
          <a:endParaRPr lang="en-US"/>
        </a:p>
      </dgm:t>
    </dgm:pt>
    <dgm:pt modelId="{AA6C9C43-12D4-4CBB-8DBD-39F27423171F}">
      <dgm:prSet phldrT="[Text]" custT="1"/>
      <dgm:spPr/>
      <dgm:t>
        <a:bodyPr/>
        <a:lstStyle/>
        <a:p>
          <a:r>
            <a:rPr lang="en-US" sz="1600" dirty="0"/>
            <a:t>Teach needed behaviors</a:t>
          </a:r>
        </a:p>
      </dgm:t>
    </dgm:pt>
    <dgm:pt modelId="{9F319938-6332-4EF5-86AC-50EFA0A5CC94}" type="parTrans" cxnId="{B1AA6782-9150-41D8-806A-CDA05B04D0C7}">
      <dgm:prSet/>
      <dgm:spPr/>
      <dgm:t>
        <a:bodyPr/>
        <a:lstStyle/>
        <a:p>
          <a:endParaRPr lang="en-US"/>
        </a:p>
      </dgm:t>
    </dgm:pt>
    <dgm:pt modelId="{3BB4251A-02C8-443E-A409-65D206A04088}" type="sibTrans" cxnId="{B1AA6782-9150-41D8-806A-CDA05B04D0C7}">
      <dgm:prSet/>
      <dgm:spPr/>
      <dgm:t>
        <a:bodyPr/>
        <a:lstStyle/>
        <a:p>
          <a:endParaRPr lang="en-US"/>
        </a:p>
      </dgm:t>
    </dgm:pt>
    <dgm:pt modelId="{42EC7B52-8688-4893-9204-31082F648C02}">
      <dgm:prSet phldrT="[Text]" custT="1"/>
      <dgm:spPr/>
      <dgm:t>
        <a:bodyPr/>
        <a:lstStyle/>
        <a:p>
          <a:r>
            <a:rPr lang="en-US" sz="1600" dirty="0"/>
            <a:t>Practiced and reinforced</a:t>
          </a:r>
        </a:p>
      </dgm:t>
    </dgm:pt>
    <dgm:pt modelId="{8D36584F-CEAC-4DA7-9627-D179B98CBEF2}" type="parTrans" cxnId="{368AD023-94AB-4F9B-92DD-BD349F383F7D}">
      <dgm:prSet/>
      <dgm:spPr/>
      <dgm:t>
        <a:bodyPr/>
        <a:lstStyle/>
        <a:p>
          <a:endParaRPr lang="en-US"/>
        </a:p>
      </dgm:t>
    </dgm:pt>
    <dgm:pt modelId="{C9A8F874-F71C-4AA9-ADD0-E42B07DD733A}" type="sibTrans" cxnId="{368AD023-94AB-4F9B-92DD-BD349F383F7D}">
      <dgm:prSet/>
      <dgm:spPr/>
      <dgm:t>
        <a:bodyPr/>
        <a:lstStyle/>
        <a:p>
          <a:endParaRPr lang="en-US"/>
        </a:p>
      </dgm:t>
    </dgm:pt>
    <dgm:pt modelId="{624074E9-3C0F-483E-99EF-B6F49F6A0F57}">
      <dgm:prSet phldrT="[Text]" custT="1"/>
      <dgm:spPr/>
      <dgm:t>
        <a:bodyPr/>
        <a:lstStyle/>
        <a:p>
          <a:r>
            <a:rPr lang="en-US" sz="1600" dirty="0"/>
            <a:t>Series of steps taught explicitly</a:t>
          </a:r>
        </a:p>
      </dgm:t>
    </dgm:pt>
    <dgm:pt modelId="{F09A3AAE-D6C4-482B-868A-F475A38BE324}" type="parTrans" cxnId="{71106C73-B796-44FA-8F95-190C16AA60DD}">
      <dgm:prSet/>
      <dgm:spPr/>
      <dgm:t>
        <a:bodyPr/>
        <a:lstStyle/>
        <a:p>
          <a:endParaRPr lang="en-US"/>
        </a:p>
      </dgm:t>
    </dgm:pt>
    <dgm:pt modelId="{39E9AC3E-F734-427F-A3D3-7514AAA60678}" type="sibTrans" cxnId="{71106C73-B796-44FA-8F95-190C16AA60DD}">
      <dgm:prSet/>
      <dgm:spPr/>
      <dgm:t>
        <a:bodyPr/>
        <a:lstStyle/>
        <a:p>
          <a:endParaRPr lang="en-US"/>
        </a:p>
      </dgm:t>
    </dgm:pt>
    <dgm:pt modelId="{0640038E-F81C-8844-B60E-5CBD4F54B498}">
      <dgm:prSet custT="1"/>
      <dgm:spPr/>
      <dgm:t>
        <a:bodyPr/>
        <a:lstStyle/>
        <a:p>
          <a:r>
            <a:rPr lang="en-US" sz="2000" dirty="0"/>
            <a:t>Posted clearly</a:t>
          </a:r>
        </a:p>
      </dgm:t>
    </dgm:pt>
    <dgm:pt modelId="{4CA677F9-02B9-0D4B-B29D-F54715F0E074}" type="parTrans" cxnId="{577E5D89-B620-424F-B82E-1DB945940485}">
      <dgm:prSet/>
      <dgm:spPr/>
      <dgm:t>
        <a:bodyPr/>
        <a:lstStyle/>
        <a:p>
          <a:endParaRPr lang="en-US"/>
        </a:p>
      </dgm:t>
    </dgm:pt>
    <dgm:pt modelId="{80F23492-8504-F54F-8324-53FCF1E9AB0F}" type="sibTrans" cxnId="{577E5D89-B620-424F-B82E-1DB945940485}">
      <dgm:prSet/>
      <dgm:spPr/>
      <dgm:t>
        <a:bodyPr/>
        <a:lstStyle/>
        <a:p>
          <a:endParaRPr lang="en-US"/>
        </a:p>
      </dgm:t>
    </dgm:pt>
    <dgm:pt modelId="{BCD8DC1C-3143-854C-ABE3-9A2C777F1468}">
      <dgm:prSet/>
      <dgm:spPr/>
      <dgm:t>
        <a:bodyPr/>
        <a:lstStyle/>
        <a:p>
          <a:r>
            <a:rPr lang="en-US" dirty="0"/>
            <a:t>“Do” statements</a:t>
          </a:r>
        </a:p>
      </dgm:t>
    </dgm:pt>
    <dgm:pt modelId="{02E0DCFE-24E2-914F-8877-C7C0CB307355}" type="parTrans" cxnId="{FFFB735F-6C35-F84F-990A-D890A592D6D4}">
      <dgm:prSet/>
      <dgm:spPr/>
      <dgm:t>
        <a:bodyPr/>
        <a:lstStyle/>
        <a:p>
          <a:endParaRPr lang="en-US"/>
        </a:p>
      </dgm:t>
    </dgm:pt>
    <dgm:pt modelId="{6815116B-9F8F-CD4E-BC0A-3A8B5D39BD1A}" type="sibTrans" cxnId="{FFFB735F-6C35-F84F-990A-D890A592D6D4}">
      <dgm:prSet/>
      <dgm:spPr/>
      <dgm:t>
        <a:bodyPr/>
        <a:lstStyle/>
        <a:p>
          <a:endParaRPr lang="en-US"/>
        </a:p>
      </dgm:t>
    </dgm:pt>
    <dgm:pt modelId="{522B08BF-FEA7-994B-B5BC-D8DB922AC3D2}">
      <dgm:prSet/>
      <dgm:spPr/>
      <dgm:t>
        <a:bodyPr/>
        <a:lstStyle/>
        <a:p>
          <a:endParaRPr lang="en-US" dirty="0"/>
        </a:p>
      </dgm:t>
    </dgm:pt>
    <dgm:pt modelId="{81CBDE6D-AACE-D443-A6EA-5EA2AEC892F5}" type="parTrans" cxnId="{284C2E03-1E48-844E-874A-F656472216E8}">
      <dgm:prSet/>
      <dgm:spPr/>
      <dgm:t>
        <a:bodyPr/>
        <a:lstStyle/>
        <a:p>
          <a:endParaRPr lang="en-US"/>
        </a:p>
      </dgm:t>
    </dgm:pt>
    <dgm:pt modelId="{403D2E4A-6C75-4D46-A907-216F8B36ADC5}" type="sibTrans" cxnId="{284C2E03-1E48-844E-874A-F656472216E8}">
      <dgm:prSet/>
      <dgm:spPr/>
      <dgm:t>
        <a:bodyPr/>
        <a:lstStyle/>
        <a:p>
          <a:endParaRPr lang="en-US"/>
        </a:p>
      </dgm:t>
    </dgm:pt>
    <dgm:pt modelId="{FC5BC972-BA69-44AD-8B43-E9F8D5436D9C}">
      <dgm:prSet phldrT="[Text]" custT="1"/>
      <dgm:spPr>
        <a:solidFill>
          <a:schemeClr val="bg2">
            <a:lumMod val="50000"/>
          </a:schemeClr>
        </a:solidFill>
      </dgm:spPr>
      <dgm:t>
        <a:bodyPr/>
        <a:lstStyle/>
        <a:p>
          <a:r>
            <a:rPr lang="en-US" sz="2400" dirty="0">
              <a:solidFill>
                <a:schemeClr val="bg1"/>
              </a:solidFill>
            </a:rPr>
            <a:t>Routines &amp; Procedures</a:t>
          </a:r>
        </a:p>
      </dgm:t>
    </dgm:pt>
    <dgm:pt modelId="{3F524A6C-B727-477D-991F-F381C554A942}" type="sibTrans" cxnId="{8FFE21DC-29AA-4B1E-BC93-955B91D72EB8}">
      <dgm:prSet/>
      <dgm:spPr/>
      <dgm:t>
        <a:bodyPr/>
        <a:lstStyle/>
        <a:p>
          <a:endParaRPr lang="en-US"/>
        </a:p>
      </dgm:t>
    </dgm:pt>
    <dgm:pt modelId="{5F107B24-49A6-4860-AADB-45625DA10C98}" type="parTrans" cxnId="{8FFE21DC-29AA-4B1E-BC93-955B91D72EB8}">
      <dgm:prSet/>
      <dgm:spPr/>
      <dgm:t>
        <a:bodyPr/>
        <a:lstStyle/>
        <a:p>
          <a:endParaRPr lang="en-US"/>
        </a:p>
      </dgm:t>
    </dgm:pt>
    <dgm:pt modelId="{F593BBFB-22EA-7C4F-BE3E-F2128FE1CD6C}" type="pres">
      <dgm:prSet presAssocID="{8F1B4120-89EA-44C5-A132-E5EECA321361}" presName="Name0" presStyleCnt="0">
        <dgm:presLayoutVars>
          <dgm:chMax val="1"/>
          <dgm:chPref val="1"/>
          <dgm:dir/>
          <dgm:animOne val="branch"/>
          <dgm:animLvl val="lvl"/>
        </dgm:presLayoutVars>
      </dgm:prSet>
      <dgm:spPr/>
    </dgm:pt>
    <dgm:pt modelId="{2EF2BC87-F884-924C-A2A9-FBD420FCC4FE}" type="pres">
      <dgm:prSet presAssocID="{FC5BC972-BA69-44AD-8B43-E9F8D5436D9C}" presName="Parent" presStyleLbl="node0" presStyleIdx="0" presStyleCnt="1" custScaleX="113353">
        <dgm:presLayoutVars>
          <dgm:chMax val="6"/>
          <dgm:chPref val="6"/>
        </dgm:presLayoutVars>
      </dgm:prSet>
      <dgm:spPr/>
    </dgm:pt>
    <dgm:pt modelId="{DDEE4DC3-7223-F645-BD4B-3EE3AC39B1D5}" type="pres">
      <dgm:prSet presAssocID="{6D6207A3-C2AA-4E47-8DDD-FF3F57AB8208}" presName="Accent1" presStyleCnt="0"/>
      <dgm:spPr/>
    </dgm:pt>
    <dgm:pt modelId="{D8EA8E6E-AECB-074D-B9CD-5B020D25FE8F}" type="pres">
      <dgm:prSet presAssocID="{6D6207A3-C2AA-4E47-8DDD-FF3F57AB8208}" presName="Accent" presStyleLbl="bgShp" presStyleIdx="0" presStyleCnt="6"/>
      <dgm:spPr/>
    </dgm:pt>
    <dgm:pt modelId="{1EFF3F99-E754-2A49-9F57-DBFEA369BA8C}" type="pres">
      <dgm:prSet presAssocID="{6D6207A3-C2AA-4E47-8DDD-FF3F57AB8208}" presName="Child1" presStyleLbl="node1" presStyleIdx="0" presStyleCnt="6" custScaleX="119363">
        <dgm:presLayoutVars>
          <dgm:chMax val="0"/>
          <dgm:chPref val="0"/>
          <dgm:bulletEnabled val="1"/>
        </dgm:presLayoutVars>
      </dgm:prSet>
      <dgm:spPr/>
    </dgm:pt>
    <dgm:pt modelId="{139780D8-2E2F-6746-8EF4-CD94330735AC}" type="pres">
      <dgm:prSet presAssocID="{AA6C9C43-12D4-4CBB-8DBD-39F27423171F}" presName="Accent2" presStyleCnt="0"/>
      <dgm:spPr/>
    </dgm:pt>
    <dgm:pt modelId="{06D18B28-44B0-2643-A2D6-3CF916CE9E88}" type="pres">
      <dgm:prSet presAssocID="{AA6C9C43-12D4-4CBB-8DBD-39F27423171F}" presName="Accent" presStyleLbl="bgShp" presStyleIdx="1" presStyleCnt="6"/>
      <dgm:spPr/>
    </dgm:pt>
    <dgm:pt modelId="{8D7AED52-2ECD-7145-9D16-05187C981B3D}" type="pres">
      <dgm:prSet presAssocID="{AA6C9C43-12D4-4CBB-8DBD-39F27423171F}" presName="Child2" presStyleLbl="node1" presStyleIdx="1" presStyleCnt="6">
        <dgm:presLayoutVars>
          <dgm:chMax val="0"/>
          <dgm:chPref val="0"/>
          <dgm:bulletEnabled val="1"/>
        </dgm:presLayoutVars>
      </dgm:prSet>
      <dgm:spPr/>
    </dgm:pt>
    <dgm:pt modelId="{EE0A9735-2DBA-F847-8A50-DBE4A3A1FD0A}" type="pres">
      <dgm:prSet presAssocID="{42EC7B52-8688-4893-9204-31082F648C02}" presName="Accent3" presStyleCnt="0"/>
      <dgm:spPr/>
    </dgm:pt>
    <dgm:pt modelId="{A5D68851-031A-8840-98BF-3008C46E8C46}" type="pres">
      <dgm:prSet presAssocID="{42EC7B52-8688-4893-9204-31082F648C02}" presName="Accent" presStyleLbl="bgShp" presStyleIdx="2" presStyleCnt="6"/>
      <dgm:spPr/>
    </dgm:pt>
    <dgm:pt modelId="{5AB36B4F-60ED-A344-B897-DE54E84C3F2F}" type="pres">
      <dgm:prSet presAssocID="{42EC7B52-8688-4893-9204-31082F648C02}" presName="Child3" presStyleLbl="node1" presStyleIdx="2" presStyleCnt="6">
        <dgm:presLayoutVars>
          <dgm:chMax val="0"/>
          <dgm:chPref val="0"/>
          <dgm:bulletEnabled val="1"/>
        </dgm:presLayoutVars>
      </dgm:prSet>
      <dgm:spPr/>
    </dgm:pt>
    <dgm:pt modelId="{C0955722-9E9C-B442-9D99-C22888F6B746}" type="pres">
      <dgm:prSet presAssocID="{624074E9-3C0F-483E-99EF-B6F49F6A0F57}" presName="Accent4" presStyleCnt="0"/>
      <dgm:spPr/>
    </dgm:pt>
    <dgm:pt modelId="{AA12FA4E-2789-9B4C-B7FB-D93FB367B6E7}" type="pres">
      <dgm:prSet presAssocID="{624074E9-3C0F-483E-99EF-B6F49F6A0F57}" presName="Accent" presStyleLbl="bgShp" presStyleIdx="3" presStyleCnt="6"/>
      <dgm:spPr/>
    </dgm:pt>
    <dgm:pt modelId="{9EE92BA1-1D0F-9E4A-9E3D-485AFE9D9E2A}" type="pres">
      <dgm:prSet presAssocID="{624074E9-3C0F-483E-99EF-B6F49F6A0F57}" presName="Child4" presStyleLbl="node1" presStyleIdx="3" presStyleCnt="6">
        <dgm:presLayoutVars>
          <dgm:chMax val="0"/>
          <dgm:chPref val="0"/>
          <dgm:bulletEnabled val="1"/>
        </dgm:presLayoutVars>
      </dgm:prSet>
      <dgm:spPr/>
    </dgm:pt>
    <dgm:pt modelId="{723FE720-B48C-2B4B-B857-B8FFEE5D859E}" type="pres">
      <dgm:prSet presAssocID="{0640038E-F81C-8844-B60E-5CBD4F54B498}" presName="Accent5" presStyleCnt="0"/>
      <dgm:spPr/>
    </dgm:pt>
    <dgm:pt modelId="{66006584-EB8B-D24E-8575-28E0254F42D8}" type="pres">
      <dgm:prSet presAssocID="{0640038E-F81C-8844-B60E-5CBD4F54B498}" presName="Accent" presStyleLbl="bgShp" presStyleIdx="4" presStyleCnt="6"/>
      <dgm:spPr/>
    </dgm:pt>
    <dgm:pt modelId="{1B688FBC-3FBD-6C4B-9A9E-4342F2EB28F2}" type="pres">
      <dgm:prSet presAssocID="{0640038E-F81C-8844-B60E-5CBD4F54B498}" presName="Child5" presStyleLbl="node1" presStyleIdx="4" presStyleCnt="6">
        <dgm:presLayoutVars>
          <dgm:chMax val="0"/>
          <dgm:chPref val="0"/>
          <dgm:bulletEnabled val="1"/>
        </dgm:presLayoutVars>
      </dgm:prSet>
      <dgm:spPr/>
    </dgm:pt>
    <dgm:pt modelId="{DE4BDBD6-745A-F34C-8B82-3DF248F7D232}" type="pres">
      <dgm:prSet presAssocID="{BCD8DC1C-3143-854C-ABE3-9A2C777F1468}" presName="Accent6" presStyleCnt="0"/>
      <dgm:spPr/>
    </dgm:pt>
    <dgm:pt modelId="{F3E83350-DB19-6F46-84FF-FEF0DA3274A9}" type="pres">
      <dgm:prSet presAssocID="{BCD8DC1C-3143-854C-ABE3-9A2C777F1468}" presName="Accent" presStyleLbl="bgShp" presStyleIdx="5" presStyleCnt="6"/>
      <dgm:spPr/>
    </dgm:pt>
    <dgm:pt modelId="{19BA23EB-692F-A546-8015-916978746304}" type="pres">
      <dgm:prSet presAssocID="{BCD8DC1C-3143-854C-ABE3-9A2C777F1468}" presName="Child6" presStyleLbl="node1" presStyleIdx="5" presStyleCnt="6">
        <dgm:presLayoutVars>
          <dgm:chMax val="0"/>
          <dgm:chPref val="0"/>
          <dgm:bulletEnabled val="1"/>
        </dgm:presLayoutVars>
      </dgm:prSet>
      <dgm:spPr/>
    </dgm:pt>
  </dgm:ptLst>
  <dgm:cxnLst>
    <dgm:cxn modelId="{284C2E03-1E48-844E-874A-F656472216E8}" srcId="{FC5BC972-BA69-44AD-8B43-E9F8D5436D9C}" destId="{522B08BF-FEA7-994B-B5BC-D8DB922AC3D2}" srcOrd="6" destOrd="0" parTransId="{81CBDE6D-AACE-D443-A6EA-5EA2AEC892F5}" sibTransId="{403D2E4A-6C75-4D46-A907-216F8B36ADC5}"/>
    <dgm:cxn modelId="{64A93F08-FD3D-6243-B29F-0AE7C1C4C9D1}" type="presOf" srcId="{AA6C9C43-12D4-4CBB-8DBD-39F27423171F}" destId="{8D7AED52-2ECD-7145-9D16-05187C981B3D}" srcOrd="0" destOrd="0" presId="urn:microsoft.com/office/officeart/2011/layout/HexagonRadial"/>
    <dgm:cxn modelId="{368AD023-94AB-4F9B-92DD-BD349F383F7D}" srcId="{FC5BC972-BA69-44AD-8B43-E9F8D5436D9C}" destId="{42EC7B52-8688-4893-9204-31082F648C02}" srcOrd="2" destOrd="0" parTransId="{8D36584F-CEAC-4DA7-9627-D179B98CBEF2}" sibTransId="{C9A8F874-F71C-4AA9-ADD0-E42B07DD733A}"/>
    <dgm:cxn modelId="{34E79224-AD44-A147-8435-32778BB0780E}" type="presOf" srcId="{6D6207A3-C2AA-4E47-8DDD-FF3F57AB8208}" destId="{1EFF3F99-E754-2A49-9F57-DBFEA369BA8C}" srcOrd="0" destOrd="0" presId="urn:microsoft.com/office/officeart/2011/layout/HexagonRadial"/>
    <dgm:cxn modelId="{23ED2426-17BD-0E40-A688-D98E86150ECC}" type="presOf" srcId="{BCD8DC1C-3143-854C-ABE3-9A2C777F1468}" destId="{19BA23EB-692F-A546-8015-916978746304}" srcOrd="0" destOrd="0" presId="urn:microsoft.com/office/officeart/2011/layout/HexagonRadial"/>
    <dgm:cxn modelId="{5F08313A-3154-3148-ADDD-1FF643E1B0BD}" type="presOf" srcId="{42EC7B52-8688-4893-9204-31082F648C02}" destId="{5AB36B4F-60ED-A344-B897-DE54E84C3F2F}" srcOrd="0" destOrd="0" presId="urn:microsoft.com/office/officeart/2011/layout/HexagonRadial"/>
    <dgm:cxn modelId="{FFFB735F-6C35-F84F-990A-D890A592D6D4}" srcId="{FC5BC972-BA69-44AD-8B43-E9F8D5436D9C}" destId="{BCD8DC1C-3143-854C-ABE3-9A2C777F1468}" srcOrd="5" destOrd="0" parTransId="{02E0DCFE-24E2-914F-8877-C7C0CB307355}" sibTransId="{6815116B-9F8F-CD4E-BC0A-3A8B5D39BD1A}"/>
    <dgm:cxn modelId="{AB44C16F-0B11-43FA-8F12-1DAC77DB9831}" srcId="{FC5BC972-BA69-44AD-8B43-E9F8D5436D9C}" destId="{6D6207A3-C2AA-4E47-8DDD-FF3F57AB8208}" srcOrd="0" destOrd="0" parTransId="{BA4385C4-79D4-4C46-AE2C-80F7A9A9F5C6}" sibTransId="{5453488A-DF6D-477D-8DD0-D601AC39B097}"/>
    <dgm:cxn modelId="{71106C73-B796-44FA-8F95-190C16AA60DD}" srcId="{FC5BC972-BA69-44AD-8B43-E9F8D5436D9C}" destId="{624074E9-3C0F-483E-99EF-B6F49F6A0F57}" srcOrd="3" destOrd="0" parTransId="{F09A3AAE-D6C4-482B-868A-F475A38BE324}" sibTransId="{39E9AC3E-F734-427F-A3D3-7514AAA60678}"/>
    <dgm:cxn modelId="{B1AA6782-9150-41D8-806A-CDA05B04D0C7}" srcId="{FC5BC972-BA69-44AD-8B43-E9F8D5436D9C}" destId="{AA6C9C43-12D4-4CBB-8DBD-39F27423171F}" srcOrd="1" destOrd="0" parTransId="{9F319938-6332-4EF5-86AC-50EFA0A5CC94}" sibTransId="{3BB4251A-02C8-443E-A409-65D206A04088}"/>
    <dgm:cxn modelId="{7A708D82-025E-2F49-8377-B8100FD1A1FA}" type="presOf" srcId="{0640038E-F81C-8844-B60E-5CBD4F54B498}" destId="{1B688FBC-3FBD-6C4B-9A9E-4342F2EB28F2}" srcOrd="0" destOrd="0" presId="urn:microsoft.com/office/officeart/2011/layout/HexagonRadial"/>
    <dgm:cxn modelId="{577E5D89-B620-424F-B82E-1DB945940485}" srcId="{FC5BC972-BA69-44AD-8B43-E9F8D5436D9C}" destId="{0640038E-F81C-8844-B60E-5CBD4F54B498}" srcOrd="4" destOrd="0" parTransId="{4CA677F9-02B9-0D4B-B29D-F54715F0E074}" sibTransId="{80F23492-8504-F54F-8324-53FCF1E9AB0F}"/>
    <dgm:cxn modelId="{B21562B4-70E4-4F4A-8E4F-10D371194A34}" type="presOf" srcId="{624074E9-3C0F-483E-99EF-B6F49F6A0F57}" destId="{9EE92BA1-1D0F-9E4A-9E3D-485AFE9D9E2A}" srcOrd="0" destOrd="0" presId="urn:microsoft.com/office/officeart/2011/layout/HexagonRadial"/>
    <dgm:cxn modelId="{F2BE6FBD-A0DD-2341-BF53-15E6634D0C57}" type="presOf" srcId="{8F1B4120-89EA-44C5-A132-E5EECA321361}" destId="{F593BBFB-22EA-7C4F-BE3E-F2128FE1CD6C}" srcOrd="0" destOrd="0" presId="urn:microsoft.com/office/officeart/2011/layout/HexagonRadial"/>
    <dgm:cxn modelId="{5B672ACA-1C97-6A42-8159-B5D9E87EF02B}" type="presOf" srcId="{FC5BC972-BA69-44AD-8B43-E9F8D5436D9C}" destId="{2EF2BC87-F884-924C-A2A9-FBD420FCC4FE}" srcOrd="0" destOrd="0" presId="urn:microsoft.com/office/officeart/2011/layout/HexagonRadial"/>
    <dgm:cxn modelId="{8FFE21DC-29AA-4B1E-BC93-955B91D72EB8}" srcId="{8F1B4120-89EA-44C5-A132-E5EECA321361}" destId="{FC5BC972-BA69-44AD-8B43-E9F8D5436D9C}" srcOrd="0" destOrd="0" parTransId="{5F107B24-49A6-4860-AADB-45625DA10C98}" sibTransId="{3F524A6C-B727-477D-991F-F381C554A942}"/>
    <dgm:cxn modelId="{783D82FE-B9D3-FC40-A06C-E3D6E6BDF57A}" type="presParOf" srcId="{F593BBFB-22EA-7C4F-BE3E-F2128FE1CD6C}" destId="{2EF2BC87-F884-924C-A2A9-FBD420FCC4FE}" srcOrd="0" destOrd="0" presId="urn:microsoft.com/office/officeart/2011/layout/HexagonRadial"/>
    <dgm:cxn modelId="{FE914F5E-B78E-774A-95AC-9868FC312C53}" type="presParOf" srcId="{F593BBFB-22EA-7C4F-BE3E-F2128FE1CD6C}" destId="{DDEE4DC3-7223-F645-BD4B-3EE3AC39B1D5}" srcOrd="1" destOrd="0" presId="urn:microsoft.com/office/officeart/2011/layout/HexagonRadial"/>
    <dgm:cxn modelId="{0EF021B6-2159-484B-A92A-90530146222E}" type="presParOf" srcId="{DDEE4DC3-7223-F645-BD4B-3EE3AC39B1D5}" destId="{D8EA8E6E-AECB-074D-B9CD-5B020D25FE8F}" srcOrd="0" destOrd="0" presId="urn:microsoft.com/office/officeart/2011/layout/HexagonRadial"/>
    <dgm:cxn modelId="{26D7057D-4960-0D49-A267-536293B66DC1}" type="presParOf" srcId="{F593BBFB-22EA-7C4F-BE3E-F2128FE1CD6C}" destId="{1EFF3F99-E754-2A49-9F57-DBFEA369BA8C}" srcOrd="2" destOrd="0" presId="urn:microsoft.com/office/officeart/2011/layout/HexagonRadial"/>
    <dgm:cxn modelId="{CB2243B5-F4AC-C545-8FF0-AEF2A6FF1B7E}" type="presParOf" srcId="{F593BBFB-22EA-7C4F-BE3E-F2128FE1CD6C}" destId="{139780D8-2E2F-6746-8EF4-CD94330735AC}" srcOrd="3" destOrd="0" presId="urn:microsoft.com/office/officeart/2011/layout/HexagonRadial"/>
    <dgm:cxn modelId="{D557C445-B4E2-EB4D-9098-77A5CD377D66}" type="presParOf" srcId="{139780D8-2E2F-6746-8EF4-CD94330735AC}" destId="{06D18B28-44B0-2643-A2D6-3CF916CE9E88}" srcOrd="0" destOrd="0" presId="urn:microsoft.com/office/officeart/2011/layout/HexagonRadial"/>
    <dgm:cxn modelId="{CF895E9B-4863-D947-A037-029CD1CC88EE}" type="presParOf" srcId="{F593BBFB-22EA-7C4F-BE3E-F2128FE1CD6C}" destId="{8D7AED52-2ECD-7145-9D16-05187C981B3D}" srcOrd="4" destOrd="0" presId="urn:microsoft.com/office/officeart/2011/layout/HexagonRadial"/>
    <dgm:cxn modelId="{F6E94E2E-7363-1E42-B370-B763763AF743}" type="presParOf" srcId="{F593BBFB-22EA-7C4F-BE3E-F2128FE1CD6C}" destId="{EE0A9735-2DBA-F847-8A50-DBE4A3A1FD0A}" srcOrd="5" destOrd="0" presId="urn:microsoft.com/office/officeart/2011/layout/HexagonRadial"/>
    <dgm:cxn modelId="{E4A6132D-618C-D740-88CB-5507204FE77D}" type="presParOf" srcId="{EE0A9735-2DBA-F847-8A50-DBE4A3A1FD0A}" destId="{A5D68851-031A-8840-98BF-3008C46E8C46}" srcOrd="0" destOrd="0" presId="urn:microsoft.com/office/officeart/2011/layout/HexagonRadial"/>
    <dgm:cxn modelId="{1112F3A8-EB31-6741-98CA-18F84EA78947}" type="presParOf" srcId="{F593BBFB-22EA-7C4F-BE3E-F2128FE1CD6C}" destId="{5AB36B4F-60ED-A344-B897-DE54E84C3F2F}" srcOrd="6" destOrd="0" presId="urn:microsoft.com/office/officeart/2011/layout/HexagonRadial"/>
    <dgm:cxn modelId="{18CC8EF4-4A30-424C-8942-94C16450FBD9}" type="presParOf" srcId="{F593BBFB-22EA-7C4F-BE3E-F2128FE1CD6C}" destId="{C0955722-9E9C-B442-9D99-C22888F6B746}" srcOrd="7" destOrd="0" presId="urn:microsoft.com/office/officeart/2011/layout/HexagonRadial"/>
    <dgm:cxn modelId="{92D38636-B2F8-2C41-917E-B002E7BAD49A}" type="presParOf" srcId="{C0955722-9E9C-B442-9D99-C22888F6B746}" destId="{AA12FA4E-2789-9B4C-B7FB-D93FB367B6E7}" srcOrd="0" destOrd="0" presId="urn:microsoft.com/office/officeart/2011/layout/HexagonRadial"/>
    <dgm:cxn modelId="{1BB81A64-70F6-F74B-98C2-4F7265E18996}" type="presParOf" srcId="{F593BBFB-22EA-7C4F-BE3E-F2128FE1CD6C}" destId="{9EE92BA1-1D0F-9E4A-9E3D-485AFE9D9E2A}" srcOrd="8" destOrd="0" presId="urn:microsoft.com/office/officeart/2011/layout/HexagonRadial"/>
    <dgm:cxn modelId="{217F5630-B74A-6144-964A-8B86F63045DA}" type="presParOf" srcId="{F593BBFB-22EA-7C4F-BE3E-F2128FE1CD6C}" destId="{723FE720-B48C-2B4B-B857-B8FFEE5D859E}" srcOrd="9" destOrd="0" presId="urn:microsoft.com/office/officeart/2011/layout/HexagonRadial"/>
    <dgm:cxn modelId="{4081B369-7BF5-5F47-B04D-F9BC52D19FF5}" type="presParOf" srcId="{723FE720-B48C-2B4B-B857-B8FFEE5D859E}" destId="{66006584-EB8B-D24E-8575-28E0254F42D8}" srcOrd="0" destOrd="0" presId="urn:microsoft.com/office/officeart/2011/layout/HexagonRadial"/>
    <dgm:cxn modelId="{0CE8E145-755F-4E4B-8A18-CCB2972C1145}" type="presParOf" srcId="{F593BBFB-22EA-7C4F-BE3E-F2128FE1CD6C}" destId="{1B688FBC-3FBD-6C4B-9A9E-4342F2EB28F2}" srcOrd="10" destOrd="0" presId="urn:microsoft.com/office/officeart/2011/layout/HexagonRadial"/>
    <dgm:cxn modelId="{B5D7223D-E7B6-2946-BA49-E46F85881098}" type="presParOf" srcId="{F593BBFB-22EA-7C4F-BE3E-F2128FE1CD6C}" destId="{DE4BDBD6-745A-F34C-8B82-3DF248F7D232}" srcOrd="11" destOrd="0" presId="urn:microsoft.com/office/officeart/2011/layout/HexagonRadial"/>
    <dgm:cxn modelId="{8AD7E192-4B2C-2941-9339-3503939E8B6A}" type="presParOf" srcId="{DE4BDBD6-745A-F34C-8B82-3DF248F7D232}" destId="{F3E83350-DB19-6F46-84FF-FEF0DA3274A9}" srcOrd="0" destOrd="0" presId="urn:microsoft.com/office/officeart/2011/layout/HexagonRadial"/>
    <dgm:cxn modelId="{D84E6D04-4DD1-6341-B1BD-6D4DD3725F22}" type="presParOf" srcId="{F593BBFB-22EA-7C4F-BE3E-F2128FE1CD6C}" destId="{19BA23EB-692F-A546-8015-916978746304}"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2D8B60-C28F-4AF7-83B9-6E966C57A7D8}"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2C547A9B-3AA0-454A-AA60-120F7013F3CC}">
      <dgm:prSet phldrT="[Text]"/>
      <dgm:spPr/>
      <dgm:t>
        <a:bodyPr/>
        <a:lstStyle/>
        <a:p>
          <a:r>
            <a:rPr lang="en-US" dirty="0">
              <a:solidFill>
                <a:schemeClr val="bg1"/>
              </a:solidFill>
            </a:rPr>
            <a:t>Function of the Behavior</a:t>
          </a:r>
        </a:p>
      </dgm:t>
    </dgm:pt>
    <dgm:pt modelId="{EC83D92D-4F47-4F2C-AAD1-A6A21AFD6DD5}" type="parTrans" cxnId="{68F262E4-17A3-4664-9093-B34462151161}">
      <dgm:prSet/>
      <dgm:spPr/>
      <dgm:t>
        <a:bodyPr/>
        <a:lstStyle/>
        <a:p>
          <a:endParaRPr lang="en-US"/>
        </a:p>
      </dgm:t>
    </dgm:pt>
    <dgm:pt modelId="{130866F3-8E42-42E5-9463-F341EA98478D}" type="sibTrans" cxnId="{68F262E4-17A3-4664-9093-B34462151161}">
      <dgm:prSet/>
      <dgm:spPr/>
      <dgm:t>
        <a:bodyPr/>
        <a:lstStyle/>
        <a:p>
          <a:endParaRPr lang="en-US"/>
        </a:p>
      </dgm:t>
    </dgm:pt>
    <dgm:pt modelId="{86D73C8B-BB80-46DD-8FB2-8E58EDD565F4}">
      <dgm:prSet phldrT="[Text]" custT="1"/>
      <dgm:spPr/>
      <dgm:t>
        <a:bodyPr/>
        <a:lstStyle/>
        <a:p>
          <a:r>
            <a:rPr lang="en-US" sz="1200" b="1" u="sng" dirty="0">
              <a:solidFill>
                <a:schemeClr val="bg1"/>
              </a:solidFill>
            </a:rPr>
            <a:t>Escape Motivated Behavior</a:t>
          </a:r>
        </a:p>
        <a:p>
          <a:r>
            <a:rPr lang="en-US" sz="1400" u="none" dirty="0">
              <a:solidFill>
                <a:schemeClr val="bg1"/>
              </a:solidFill>
            </a:rPr>
            <a:t>Attempt to avoid a task, demand, or person</a:t>
          </a:r>
        </a:p>
      </dgm:t>
    </dgm:pt>
    <dgm:pt modelId="{93A5882F-5F94-4F63-9E29-413552DCDC16}" type="parTrans" cxnId="{88D2AB61-D5F9-4150-88FC-C83650FDD45A}">
      <dgm:prSet/>
      <dgm:spPr/>
      <dgm:t>
        <a:bodyPr/>
        <a:lstStyle/>
        <a:p>
          <a:endParaRPr lang="en-US"/>
        </a:p>
      </dgm:t>
    </dgm:pt>
    <dgm:pt modelId="{7EAB5D90-8F5A-4A48-9AAE-B719594BB492}" type="sibTrans" cxnId="{88D2AB61-D5F9-4150-88FC-C83650FDD45A}">
      <dgm:prSet/>
      <dgm:spPr/>
      <dgm:t>
        <a:bodyPr/>
        <a:lstStyle/>
        <a:p>
          <a:endParaRPr lang="en-US">
            <a:solidFill>
              <a:schemeClr val="tx1"/>
            </a:solidFill>
          </a:endParaRPr>
        </a:p>
      </dgm:t>
    </dgm:pt>
    <dgm:pt modelId="{1940D35B-D78E-4928-B327-8006F29C6185}">
      <dgm:prSet phldrT="[Text]" custT="1"/>
      <dgm:spPr/>
      <dgm:t>
        <a:bodyPr/>
        <a:lstStyle/>
        <a:p>
          <a:r>
            <a:rPr lang="en-US" sz="1400" b="1" u="sng" dirty="0">
              <a:solidFill>
                <a:schemeClr val="bg1"/>
              </a:solidFill>
            </a:rPr>
            <a:t>Obtain Tangible Thing Behavior</a:t>
          </a:r>
        </a:p>
        <a:p>
          <a:r>
            <a:rPr lang="en-US" sz="1400" dirty="0">
              <a:solidFill>
                <a:schemeClr val="bg1"/>
              </a:solidFill>
            </a:rPr>
            <a:t>Attempt to get a tangible object or a specific agenda</a:t>
          </a:r>
        </a:p>
      </dgm:t>
    </dgm:pt>
    <dgm:pt modelId="{92471E7B-26A3-4654-AF12-6CE811F68D4B}" type="parTrans" cxnId="{FCC31A78-C735-48ED-B469-51FE28214157}">
      <dgm:prSet/>
      <dgm:spPr/>
      <dgm:t>
        <a:bodyPr/>
        <a:lstStyle/>
        <a:p>
          <a:endParaRPr lang="en-US"/>
        </a:p>
      </dgm:t>
    </dgm:pt>
    <dgm:pt modelId="{8F059871-96FF-4D02-A447-C5817CD645F0}" type="sibTrans" cxnId="{FCC31A78-C735-48ED-B469-51FE28214157}">
      <dgm:prSet/>
      <dgm:spPr/>
      <dgm:t>
        <a:bodyPr/>
        <a:lstStyle/>
        <a:p>
          <a:endParaRPr lang="en-US">
            <a:solidFill>
              <a:schemeClr val="tx1"/>
            </a:solidFill>
          </a:endParaRPr>
        </a:p>
      </dgm:t>
    </dgm:pt>
    <dgm:pt modelId="{2D4CA9C0-864D-4496-BF0B-992BB52B978A}">
      <dgm:prSet phldrT="[Text]" custT="1"/>
      <dgm:spPr/>
      <dgm:t>
        <a:bodyPr/>
        <a:lstStyle/>
        <a:p>
          <a:r>
            <a:rPr lang="en-US" sz="1200" b="1" u="sng" dirty="0">
              <a:solidFill>
                <a:schemeClr val="bg1"/>
              </a:solidFill>
            </a:rPr>
            <a:t>Engaging in Sensory Stimulation Behavior</a:t>
          </a:r>
        </a:p>
        <a:p>
          <a:r>
            <a:rPr lang="en-US" sz="1200" dirty="0">
              <a:solidFill>
                <a:schemeClr val="bg1"/>
              </a:solidFill>
            </a:rPr>
            <a:t>Student is motivated by looks good, sounds good, taste good, or feels good behaviors</a:t>
          </a:r>
          <a:r>
            <a:rPr lang="en-US" sz="1400" dirty="0">
              <a:solidFill>
                <a:schemeClr val="bg1"/>
              </a:solidFill>
            </a:rPr>
            <a:t>.</a:t>
          </a:r>
        </a:p>
      </dgm:t>
    </dgm:pt>
    <dgm:pt modelId="{FE7B2001-ECC2-40CF-B0DF-BA76515424CE}" type="parTrans" cxnId="{43D54AE5-24B4-4A0D-96C3-CBE36E635354}">
      <dgm:prSet/>
      <dgm:spPr/>
      <dgm:t>
        <a:bodyPr/>
        <a:lstStyle/>
        <a:p>
          <a:endParaRPr lang="en-US"/>
        </a:p>
      </dgm:t>
    </dgm:pt>
    <dgm:pt modelId="{11B230EC-C9A5-4A05-8F0A-E063484C011A}" type="sibTrans" cxnId="{43D54AE5-24B4-4A0D-96C3-CBE36E635354}">
      <dgm:prSet/>
      <dgm:spPr/>
      <dgm:t>
        <a:bodyPr/>
        <a:lstStyle/>
        <a:p>
          <a:endParaRPr lang="en-US">
            <a:solidFill>
              <a:schemeClr val="tx1"/>
            </a:solidFill>
          </a:endParaRPr>
        </a:p>
      </dgm:t>
    </dgm:pt>
    <dgm:pt modelId="{99265A0E-76FB-4C81-B320-DB51FDFDBB97}">
      <dgm:prSet phldrT="[Text]" custT="1"/>
      <dgm:spPr/>
      <dgm:t>
        <a:bodyPr/>
        <a:lstStyle/>
        <a:p>
          <a:r>
            <a:rPr lang="en-US" sz="1200" b="1" u="sng" dirty="0">
              <a:solidFill>
                <a:schemeClr val="bg1"/>
              </a:solidFill>
            </a:rPr>
            <a:t>Attention Seeking Behaviors</a:t>
          </a:r>
        </a:p>
        <a:p>
          <a:r>
            <a:rPr lang="en-US" sz="1400" dirty="0">
              <a:solidFill>
                <a:schemeClr val="bg1"/>
              </a:solidFill>
            </a:rPr>
            <a:t>Student is trying to gain attention from adults or peers</a:t>
          </a:r>
        </a:p>
      </dgm:t>
    </dgm:pt>
    <dgm:pt modelId="{1768D454-08F7-4689-93C3-32AC39477AE4}" type="parTrans" cxnId="{1B618101-BAFB-406A-B50A-ACE1CC678D65}">
      <dgm:prSet/>
      <dgm:spPr/>
      <dgm:t>
        <a:bodyPr/>
        <a:lstStyle/>
        <a:p>
          <a:endParaRPr lang="en-US"/>
        </a:p>
      </dgm:t>
    </dgm:pt>
    <dgm:pt modelId="{BA59E5C3-A4DD-4DD7-92BA-2935AEAB960D}" type="sibTrans" cxnId="{1B618101-BAFB-406A-B50A-ACE1CC678D65}">
      <dgm:prSet/>
      <dgm:spPr/>
      <dgm:t>
        <a:bodyPr/>
        <a:lstStyle/>
        <a:p>
          <a:endParaRPr lang="en-US">
            <a:solidFill>
              <a:schemeClr val="tx1"/>
            </a:solidFill>
          </a:endParaRPr>
        </a:p>
      </dgm:t>
    </dgm:pt>
    <dgm:pt modelId="{560341C8-630A-415F-9EE0-AB0712A2D2D0}" type="pres">
      <dgm:prSet presAssocID="{FD2D8B60-C28F-4AF7-83B9-6E966C57A7D8}" presName="Name0" presStyleCnt="0">
        <dgm:presLayoutVars>
          <dgm:chMax val="1"/>
          <dgm:dir/>
          <dgm:animLvl val="ctr"/>
          <dgm:resizeHandles val="exact"/>
        </dgm:presLayoutVars>
      </dgm:prSet>
      <dgm:spPr/>
    </dgm:pt>
    <dgm:pt modelId="{FF248C79-B458-4B76-8563-C2B401D85484}" type="pres">
      <dgm:prSet presAssocID="{2C547A9B-3AA0-454A-AA60-120F7013F3CC}" presName="centerShape" presStyleLbl="node0" presStyleIdx="0" presStyleCnt="1"/>
      <dgm:spPr/>
    </dgm:pt>
    <dgm:pt modelId="{E6C5867C-7868-4C5E-87AA-75864033DCA4}" type="pres">
      <dgm:prSet presAssocID="{86D73C8B-BB80-46DD-8FB2-8E58EDD565F4}" presName="node" presStyleLbl="node1" presStyleIdx="0" presStyleCnt="4" custScaleX="176866">
        <dgm:presLayoutVars>
          <dgm:bulletEnabled val="1"/>
        </dgm:presLayoutVars>
      </dgm:prSet>
      <dgm:spPr/>
    </dgm:pt>
    <dgm:pt modelId="{2AA2D40B-3FA1-4F72-AFDE-8095986EF855}" type="pres">
      <dgm:prSet presAssocID="{86D73C8B-BB80-46DD-8FB2-8E58EDD565F4}" presName="dummy" presStyleCnt="0"/>
      <dgm:spPr/>
    </dgm:pt>
    <dgm:pt modelId="{6E1B469A-1B92-46F0-93CC-CBC577FC7599}" type="pres">
      <dgm:prSet presAssocID="{7EAB5D90-8F5A-4A48-9AAE-B719594BB492}" presName="sibTrans" presStyleLbl="sibTrans2D1" presStyleIdx="0" presStyleCnt="4"/>
      <dgm:spPr/>
    </dgm:pt>
    <dgm:pt modelId="{0AD33DF0-5142-4F51-A2A6-74494415D255}" type="pres">
      <dgm:prSet presAssocID="{1940D35B-D78E-4928-B327-8006F29C6185}" presName="node" presStyleLbl="node1" presStyleIdx="1" presStyleCnt="4" custScaleX="224336">
        <dgm:presLayoutVars>
          <dgm:bulletEnabled val="1"/>
        </dgm:presLayoutVars>
      </dgm:prSet>
      <dgm:spPr/>
    </dgm:pt>
    <dgm:pt modelId="{78EFDD7E-0597-4929-B1A7-B2E99AD0E0FD}" type="pres">
      <dgm:prSet presAssocID="{1940D35B-D78E-4928-B327-8006F29C6185}" presName="dummy" presStyleCnt="0"/>
      <dgm:spPr/>
    </dgm:pt>
    <dgm:pt modelId="{99F41FB6-7919-4C65-8DB5-6E95B810D3E5}" type="pres">
      <dgm:prSet presAssocID="{8F059871-96FF-4D02-A447-C5817CD645F0}" presName="sibTrans" presStyleLbl="sibTrans2D1" presStyleIdx="1" presStyleCnt="4"/>
      <dgm:spPr/>
    </dgm:pt>
    <dgm:pt modelId="{D2492E5A-B8D8-4AC6-B6C0-4DDA05FABF90}" type="pres">
      <dgm:prSet presAssocID="{2D4CA9C0-864D-4496-BF0B-992BB52B978A}" presName="node" presStyleLbl="node1" presStyleIdx="2" presStyleCnt="4" custScaleX="205495" custScaleY="110216" custRadScaleRad="98652" custRadScaleInc="2914">
        <dgm:presLayoutVars>
          <dgm:bulletEnabled val="1"/>
        </dgm:presLayoutVars>
      </dgm:prSet>
      <dgm:spPr/>
    </dgm:pt>
    <dgm:pt modelId="{CFAA261D-1FDC-412A-994A-DDB0792F47DB}" type="pres">
      <dgm:prSet presAssocID="{2D4CA9C0-864D-4496-BF0B-992BB52B978A}" presName="dummy" presStyleCnt="0"/>
      <dgm:spPr/>
    </dgm:pt>
    <dgm:pt modelId="{D8734024-E40C-402C-82A0-8376E16601BF}" type="pres">
      <dgm:prSet presAssocID="{11B230EC-C9A5-4A05-8F0A-E063484C011A}" presName="sibTrans" presStyleLbl="sibTrans2D1" presStyleIdx="2" presStyleCnt="4"/>
      <dgm:spPr/>
    </dgm:pt>
    <dgm:pt modelId="{DAD197AE-EC0D-492E-B104-8BF8A6F918DB}" type="pres">
      <dgm:prSet presAssocID="{99265A0E-76FB-4C81-B320-DB51FDFDBB97}" presName="node" presStyleLbl="node1" presStyleIdx="3" presStyleCnt="4" custScaleX="217004">
        <dgm:presLayoutVars>
          <dgm:bulletEnabled val="1"/>
        </dgm:presLayoutVars>
      </dgm:prSet>
      <dgm:spPr/>
    </dgm:pt>
    <dgm:pt modelId="{E133FA51-0512-4F6B-B924-52651EFFC98E}" type="pres">
      <dgm:prSet presAssocID="{99265A0E-76FB-4C81-B320-DB51FDFDBB97}" presName="dummy" presStyleCnt="0"/>
      <dgm:spPr/>
    </dgm:pt>
    <dgm:pt modelId="{37F4ED00-443F-4DCC-B882-9696BD1384AC}" type="pres">
      <dgm:prSet presAssocID="{BA59E5C3-A4DD-4DD7-92BA-2935AEAB960D}" presName="sibTrans" presStyleLbl="sibTrans2D1" presStyleIdx="3" presStyleCnt="4"/>
      <dgm:spPr/>
    </dgm:pt>
  </dgm:ptLst>
  <dgm:cxnLst>
    <dgm:cxn modelId="{1B618101-BAFB-406A-B50A-ACE1CC678D65}" srcId="{2C547A9B-3AA0-454A-AA60-120F7013F3CC}" destId="{99265A0E-76FB-4C81-B320-DB51FDFDBB97}" srcOrd="3" destOrd="0" parTransId="{1768D454-08F7-4689-93C3-32AC39477AE4}" sibTransId="{BA59E5C3-A4DD-4DD7-92BA-2935AEAB960D}"/>
    <dgm:cxn modelId="{3FEE510C-5A7B-4490-9FFC-15555F4E493C}" type="presOf" srcId="{11B230EC-C9A5-4A05-8F0A-E063484C011A}" destId="{D8734024-E40C-402C-82A0-8376E16601BF}" srcOrd="0" destOrd="0" presId="urn:microsoft.com/office/officeart/2005/8/layout/radial6"/>
    <dgm:cxn modelId="{5E507811-49B6-4793-8035-FF677675264A}" type="presOf" srcId="{8F059871-96FF-4D02-A447-C5817CD645F0}" destId="{99F41FB6-7919-4C65-8DB5-6E95B810D3E5}" srcOrd="0" destOrd="0" presId="urn:microsoft.com/office/officeart/2005/8/layout/radial6"/>
    <dgm:cxn modelId="{41BA021C-52BF-4A28-BDE8-36C8EF8770ED}" type="presOf" srcId="{99265A0E-76FB-4C81-B320-DB51FDFDBB97}" destId="{DAD197AE-EC0D-492E-B104-8BF8A6F918DB}" srcOrd="0" destOrd="0" presId="urn:microsoft.com/office/officeart/2005/8/layout/radial6"/>
    <dgm:cxn modelId="{18A5F42B-9083-471A-954B-538580563CB3}" type="presOf" srcId="{BA59E5C3-A4DD-4DD7-92BA-2935AEAB960D}" destId="{37F4ED00-443F-4DCC-B882-9696BD1384AC}" srcOrd="0" destOrd="0" presId="urn:microsoft.com/office/officeart/2005/8/layout/radial6"/>
    <dgm:cxn modelId="{88D2AB61-D5F9-4150-88FC-C83650FDD45A}" srcId="{2C547A9B-3AA0-454A-AA60-120F7013F3CC}" destId="{86D73C8B-BB80-46DD-8FB2-8E58EDD565F4}" srcOrd="0" destOrd="0" parTransId="{93A5882F-5F94-4F63-9E29-413552DCDC16}" sibTransId="{7EAB5D90-8F5A-4A48-9AAE-B719594BB492}"/>
    <dgm:cxn modelId="{FCC31A78-C735-48ED-B469-51FE28214157}" srcId="{2C547A9B-3AA0-454A-AA60-120F7013F3CC}" destId="{1940D35B-D78E-4928-B327-8006F29C6185}" srcOrd="1" destOrd="0" parTransId="{92471E7B-26A3-4654-AF12-6CE811F68D4B}" sibTransId="{8F059871-96FF-4D02-A447-C5817CD645F0}"/>
    <dgm:cxn modelId="{597D418A-A46B-4ED3-817E-A207C2076189}" type="presOf" srcId="{7EAB5D90-8F5A-4A48-9AAE-B719594BB492}" destId="{6E1B469A-1B92-46F0-93CC-CBC577FC7599}" srcOrd="0" destOrd="0" presId="urn:microsoft.com/office/officeart/2005/8/layout/radial6"/>
    <dgm:cxn modelId="{845946A0-1228-4C57-9F38-9F3A84CF0E96}" type="presOf" srcId="{2D4CA9C0-864D-4496-BF0B-992BB52B978A}" destId="{D2492E5A-B8D8-4AC6-B6C0-4DDA05FABF90}" srcOrd="0" destOrd="0" presId="urn:microsoft.com/office/officeart/2005/8/layout/radial6"/>
    <dgm:cxn modelId="{1C0B60BA-2D87-4CB3-83A1-7D9552ACBFDF}" type="presOf" srcId="{FD2D8B60-C28F-4AF7-83B9-6E966C57A7D8}" destId="{560341C8-630A-415F-9EE0-AB0712A2D2D0}" srcOrd="0" destOrd="0" presId="urn:microsoft.com/office/officeart/2005/8/layout/radial6"/>
    <dgm:cxn modelId="{0436A2C4-B599-4D36-9618-1E28F361436B}" type="presOf" srcId="{1940D35B-D78E-4928-B327-8006F29C6185}" destId="{0AD33DF0-5142-4F51-A2A6-74494415D255}" srcOrd="0" destOrd="0" presId="urn:microsoft.com/office/officeart/2005/8/layout/radial6"/>
    <dgm:cxn modelId="{68F262E4-17A3-4664-9093-B34462151161}" srcId="{FD2D8B60-C28F-4AF7-83B9-6E966C57A7D8}" destId="{2C547A9B-3AA0-454A-AA60-120F7013F3CC}" srcOrd="0" destOrd="0" parTransId="{EC83D92D-4F47-4F2C-AAD1-A6A21AFD6DD5}" sibTransId="{130866F3-8E42-42E5-9463-F341EA98478D}"/>
    <dgm:cxn modelId="{43D54AE5-24B4-4A0D-96C3-CBE36E635354}" srcId="{2C547A9B-3AA0-454A-AA60-120F7013F3CC}" destId="{2D4CA9C0-864D-4496-BF0B-992BB52B978A}" srcOrd="2" destOrd="0" parTransId="{FE7B2001-ECC2-40CF-B0DF-BA76515424CE}" sibTransId="{11B230EC-C9A5-4A05-8F0A-E063484C011A}"/>
    <dgm:cxn modelId="{809753F6-BE21-45D5-BD75-7725F5184A86}" type="presOf" srcId="{86D73C8B-BB80-46DD-8FB2-8E58EDD565F4}" destId="{E6C5867C-7868-4C5E-87AA-75864033DCA4}" srcOrd="0" destOrd="0" presId="urn:microsoft.com/office/officeart/2005/8/layout/radial6"/>
    <dgm:cxn modelId="{031BB2F7-CDCE-4726-B15F-AC216529E5C3}" type="presOf" srcId="{2C547A9B-3AA0-454A-AA60-120F7013F3CC}" destId="{FF248C79-B458-4B76-8563-C2B401D85484}" srcOrd="0" destOrd="0" presId="urn:microsoft.com/office/officeart/2005/8/layout/radial6"/>
    <dgm:cxn modelId="{BB1CBA4F-D766-4704-B044-72317A80A604}" type="presParOf" srcId="{560341C8-630A-415F-9EE0-AB0712A2D2D0}" destId="{FF248C79-B458-4B76-8563-C2B401D85484}" srcOrd="0" destOrd="0" presId="urn:microsoft.com/office/officeart/2005/8/layout/radial6"/>
    <dgm:cxn modelId="{7A696214-894C-40FB-9915-2B573508718C}" type="presParOf" srcId="{560341C8-630A-415F-9EE0-AB0712A2D2D0}" destId="{E6C5867C-7868-4C5E-87AA-75864033DCA4}" srcOrd="1" destOrd="0" presId="urn:microsoft.com/office/officeart/2005/8/layout/radial6"/>
    <dgm:cxn modelId="{F4ED417F-542F-430C-AAAC-2E24127B62A1}" type="presParOf" srcId="{560341C8-630A-415F-9EE0-AB0712A2D2D0}" destId="{2AA2D40B-3FA1-4F72-AFDE-8095986EF855}" srcOrd="2" destOrd="0" presId="urn:microsoft.com/office/officeart/2005/8/layout/radial6"/>
    <dgm:cxn modelId="{7868EE06-FFFB-4E6B-BC10-AE02850A467C}" type="presParOf" srcId="{560341C8-630A-415F-9EE0-AB0712A2D2D0}" destId="{6E1B469A-1B92-46F0-93CC-CBC577FC7599}" srcOrd="3" destOrd="0" presId="urn:microsoft.com/office/officeart/2005/8/layout/radial6"/>
    <dgm:cxn modelId="{376D3E81-2CBB-4502-BB85-3E66BD2178C4}" type="presParOf" srcId="{560341C8-630A-415F-9EE0-AB0712A2D2D0}" destId="{0AD33DF0-5142-4F51-A2A6-74494415D255}" srcOrd="4" destOrd="0" presId="urn:microsoft.com/office/officeart/2005/8/layout/radial6"/>
    <dgm:cxn modelId="{AC7EE594-0814-45AD-A058-126C7FD55607}" type="presParOf" srcId="{560341C8-630A-415F-9EE0-AB0712A2D2D0}" destId="{78EFDD7E-0597-4929-B1A7-B2E99AD0E0FD}" srcOrd="5" destOrd="0" presId="urn:microsoft.com/office/officeart/2005/8/layout/radial6"/>
    <dgm:cxn modelId="{263551B1-D6A0-45D9-9221-07048B3D3228}" type="presParOf" srcId="{560341C8-630A-415F-9EE0-AB0712A2D2D0}" destId="{99F41FB6-7919-4C65-8DB5-6E95B810D3E5}" srcOrd="6" destOrd="0" presId="urn:microsoft.com/office/officeart/2005/8/layout/radial6"/>
    <dgm:cxn modelId="{ECD26A26-C215-4FF0-804F-294DF764C10E}" type="presParOf" srcId="{560341C8-630A-415F-9EE0-AB0712A2D2D0}" destId="{D2492E5A-B8D8-4AC6-B6C0-4DDA05FABF90}" srcOrd="7" destOrd="0" presId="urn:microsoft.com/office/officeart/2005/8/layout/radial6"/>
    <dgm:cxn modelId="{9B80FEB4-FF6B-49C5-9925-2F4425CD7B3E}" type="presParOf" srcId="{560341C8-630A-415F-9EE0-AB0712A2D2D0}" destId="{CFAA261D-1FDC-412A-994A-DDB0792F47DB}" srcOrd="8" destOrd="0" presId="urn:microsoft.com/office/officeart/2005/8/layout/radial6"/>
    <dgm:cxn modelId="{3720F0A5-D30F-4BFE-8729-FBF321DA5168}" type="presParOf" srcId="{560341C8-630A-415F-9EE0-AB0712A2D2D0}" destId="{D8734024-E40C-402C-82A0-8376E16601BF}" srcOrd="9" destOrd="0" presId="urn:microsoft.com/office/officeart/2005/8/layout/radial6"/>
    <dgm:cxn modelId="{53FB209C-9FC1-446D-B292-EB44FF2B582C}" type="presParOf" srcId="{560341C8-630A-415F-9EE0-AB0712A2D2D0}" destId="{DAD197AE-EC0D-492E-B104-8BF8A6F918DB}" srcOrd="10" destOrd="0" presId="urn:microsoft.com/office/officeart/2005/8/layout/radial6"/>
    <dgm:cxn modelId="{F8E4DACA-EB5F-4BD3-A49F-C7DDF92E02EC}" type="presParOf" srcId="{560341C8-630A-415F-9EE0-AB0712A2D2D0}" destId="{E133FA51-0512-4F6B-B924-52651EFFC98E}" srcOrd="11" destOrd="0" presId="urn:microsoft.com/office/officeart/2005/8/layout/radial6"/>
    <dgm:cxn modelId="{236692ED-E747-4128-8054-26A1CFB9A0B7}" type="presParOf" srcId="{560341C8-630A-415F-9EE0-AB0712A2D2D0}" destId="{37F4ED00-443F-4DCC-B882-9696BD1384A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A97B3B-84C0-4053-9B03-151635AD7D01}" type="doc">
      <dgm:prSet loTypeId="urn:microsoft.com/office/officeart/2016/7/layout/VerticalSolidActionList" loCatId="List" qsTypeId="urn:microsoft.com/office/officeart/2005/8/quickstyle/simple5" qsCatId="simple" csTypeId="urn:microsoft.com/office/officeart/2005/8/colors/colorful1" csCatId="colorful" phldr="1"/>
      <dgm:spPr/>
      <dgm:t>
        <a:bodyPr/>
        <a:lstStyle/>
        <a:p>
          <a:endParaRPr lang="en-US"/>
        </a:p>
      </dgm:t>
    </dgm:pt>
    <dgm:pt modelId="{8F7B197B-6865-4B86-AB23-8D98E90257A4}">
      <dgm:prSet/>
      <dgm:spPr/>
      <dgm:t>
        <a:bodyPr/>
        <a:lstStyle/>
        <a:p>
          <a:r>
            <a:rPr lang="en-US" dirty="0"/>
            <a:t>For students </a:t>
          </a:r>
          <a:r>
            <a:rPr lang="en-US" b="1" u="sng" dirty="0"/>
            <a:t>seeking attention</a:t>
          </a:r>
          <a:r>
            <a:rPr lang="en-US" dirty="0"/>
            <a:t>:</a:t>
          </a:r>
        </a:p>
      </dgm:t>
    </dgm:pt>
    <dgm:pt modelId="{C4230FE6-08AF-4BC6-80A7-7204342EAF4B}" type="parTrans" cxnId="{221579AC-B9C0-4F45-ACEC-8CE331B52488}">
      <dgm:prSet/>
      <dgm:spPr/>
      <dgm:t>
        <a:bodyPr/>
        <a:lstStyle/>
        <a:p>
          <a:endParaRPr lang="en-US"/>
        </a:p>
      </dgm:t>
    </dgm:pt>
    <dgm:pt modelId="{7427F057-2184-4871-A65F-8A5375BE154A}" type="sibTrans" cxnId="{221579AC-B9C0-4F45-ACEC-8CE331B52488}">
      <dgm:prSet/>
      <dgm:spPr/>
      <dgm:t>
        <a:bodyPr/>
        <a:lstStyle/>
        <a:p>
          <a:endParaRPr lang="en-US"/>
        </a:p>
      </dgm:t>
    </dgm:pt>
    <dgm:pt modelId="{858BB7A1-249B-4EC3-A5FD-11D9AC51FC15}">
      <dgm:prSet custT="1"/>
      <dgm:spPr/>
      <dgm:t>
        <a:bodyPr/>
        <a:lstStyle/>
        <a:p>
          <a:r>
            <a:rPr lang="en-US" sz="1400" dirty="0"/>
            <a:t>Planned ignoring for off-task behaviors (but providing attention as soon as students are on-task)</a:t>
          </a:r>
        </a:p>
      </dgm:t>
    </dgm:pt>
    <dgm:pt modelId="{370FCD5A-D05A-4B76-9419-26C3D7670185}" type="parTrans" cxnId="{654F7C14-6D9D-4F9D-95E1-A22B242D8259}">
      <dgm:prSet/>
      <dgm:spPr/>
      <dgm:t>
        <a:bodyPr/>
        <a:lstStyle/>
        <a:p>
          <a:endParaRPr lang="en-US"/>
        </a:p>
      </dgm:t>
    </dgm:pt>
    <dgm:pt modelId="{82982936-FBFD-41B4-9627-7915DD2179F7}" type="sibTrans" cxnId="{654F7C14-6D9D-4F9D-95E1-A22B242D8259}">
      <dgm:prSet/>
      <dgm:spPr/>
      <dgm:t>
        <a:bodyPr/>
        <a:lstStyle/>
        <a:p>
          <a:endParaRPr lang="en-US"/>
        </a:p>
      </dgm:t>
    </dgm:pt>
    <dgm:pt modelId="{01A70C47-EC51-4181-9724-B4E932EE034D}">
      <dgm:prSet custT="1"/>
      <dgm:spPr/>
      <dgm:t>
        <a:bodyPr/>
        <a:lstStyle/>
        <a:p>
          <a:r>
            <a:rPr lang="en-US" sz="1400" dirty="0"/>
            <a:t>Provide more positive attention </a:t>
          </a:r>
          <a:r>
            <a:rPr lang="en-US" sz="1400" u="sng" dirty="0"/>
            <a:t>before</a:t>
          </a:r>
          <a:r>
            <a:rPr lang="en-US" sz="1400" dirty="0"/>
            <a:t> challenging behaviors occur</a:t>
          </a:r>
        </a:p>
      </dgm:t>
    </dgm:pt>
    <dgm:pt modelId="{7DC5C9A1-D3A8-4C03-A42A-2B3BAE14C3AA}" type="parTrans" cxnId="{47C3DD82-C4A3-4BAA-9228-A3A30843A23A}">
      <dgm:prSet/>
      <dgm:spPr/>
      <dgm:t>
        <a:bodyPr/>
        <a:lstStyle/>
        <a:p>
          <a:endParaRPr lang="en-US"/>
        </a:p>
      </dgm:t>
    </dgm:pt>
    <dgm:pt modelId="{9C20ACE2-8BE7-49EA-B60F-3A880A7B9E9D}" type="sibTrans" cxnId="{47C3DD82-C4A3-4BAA-9228-A3A30843A23A}">
      <dgm:prSet/>
      <dgm:spPr/>
      <dgm:t>
        <a:bodyPr/>
        <a:lstStyle/>
        <a:p>
          <a:endParaRPr lang="en-US"/>
        </a:p>
      </dgm:t>
    </dgm:pt>
    <dgm:pt modelId="{9BFC4B21-FBC0-43DD-94BD-125B8D939144}">
      <dgm:prSet custT="1"/>
      <dgm:spPr/>
      <dgm:t>
        <a:bodyPr/>
        <a:lstStyle/>
        <a:p>
          <a:r>
            <a:rPr lang="en-US" sz="1400" dirty="0"/>
            <a:t>Teach the student how to get attention in a positive way (e.g., raising her hand</a:t>
          </a:r>
          <a:r>
            <a:rPr lang="en-US" sz="1100" dirty="0"/>
            <a:t>)</a:t>
          </a:r>
        </a:p>
      </dgm:t>
    </dgm:pt>
    <dgm:pt modelId="{D61BB8E6-1443-4CF3-95CA-AFACE7F470E1}" type="parTrans" cxnId="{B5606DED-4EA8-40DF-B110-9D209F22EB05}">
      <dgm:prSet/>
      <dgm:spPr/>
      <dgm:t>
        <a:bodyPr/>
        <a:lstStyle/>
        <a:p>
          <a:endParaRPr lang="en-US"/>
        </a:p>
      </dgm:t>
    </dgm:pt>
    <dgm:pt modelId="{59D4C82C-9FB0-4998-A8F8-2510156C7661}" type="sibTrans" cxnId="{B5606DED-4EA8-40DF-B110-9D209F22EB05}">
      <dgm:prSet/>
      <dgm:spPr/>
      <dgm:t>
        <a:bodyPr/>
        <a:lstStyle/>
        <a:p>
          <a:endParaRPr lang="en-US"/>
        </a:p>
      </dgm:t>
    </dgm:pt>
    <dgm:pt modelId="{C452B4BD-F225-4D62-8A16-AAB852E5A7FC}">
      <dgm:prSet/>
      <dgm:spPr/>
      <dgm:t>
        <a:bodyPr/>
        <a:lstStyle/>
        <a:p>
          <a:r>
            <a:rPr lang="en-US" b="1" u="sng"/>
            <a:t>Verbiage:</a:t>
          </a:r>
          <a:endParaRPr lang="en-US"/>
        </a:p>
      </dgm:t>
    </dgm:pt>
    <dgm:pt modelId="{F5B3E067-7A51-4898-8717-84AB49FA60EC}" type="parTrans" cxnId="{95F45399-FCF1-4724-8D33-C2A5A750F9D2}">
      <dgm:prSet/>
      <dgm:spPr/>
      <dgm:t>
        <a:bodyPr/>
        <a:lstStyle/>
        <a:p>
          <a:endParaRPr lang="en-US"/>
        </a:p>
      </dgm:t>
    </dgm:pt>
    <dgm:pt modelId="{9649AA0C-5F98-4E7E-BEF8-1C388B4A05EE}" type="sibTrans" cxnId="{95F45399-FCF1-4724-8D33-C2A5A750F9D2}">
      <dgm:prSet/>
      <dgm:spPr/>
      <dgm:t>
        <a:bodyPr/>
        <a:lstStyle/>
        <a:p>
          <a:endParaRPr lang="en-US"/>
        </a:p>
      </dgm:t>
    </dgm:pt>
    <dgm:pt modelId="{574C69BB-BAF6-4860-8A49-BD8CF61D6419}">
      <dgm:prSet custT="1"/>
      <dgm:spPr/>
      <dgm:t>
        <a:bodyPr/>
        <a:lstStyle/>
        <a:p>
          <a:r>
            <a:rPr lang="en-US" sz="1400" dirty="0"/>
            <a:t>Praise a nearby peer who is on-task while ignoring target student: “I like how Julie is focused on her math with a quiet mouth and safe body.”</a:t>
          </a:r>
        </a:p>
      </dgm:t>
    </dgm:pt>
    <dgm:pt modelId="{A3ACB591-1444-4E9E-85FF-75473CE538E9}" type="parTrans" cxnId="{E44AD07A-61DF-44E3-A7BE-B7CBBEBA8680}">
      <dgm:prSet/>
      <dgm:spPr/>
      <dgm:t>
        <a:bodyPr/>
        <a:lstStyle/>
        <a:p>
          <a:endParaRPr lang="en-US"/>
        </a:p>
      </dgm:t>
    </dgm:pt>
    <dgm:pt modelId="{5D297875-E3E5-48C4-9BB1-BEFEF0017FC0}" type="sibTrans" cxnId="{E44AD07A-61DF-44E3-A7BE-B7CBBEBA8680}">
      <dgm:prSet/>
      <dgm:spPr/>
      <dgm:t>
        <a:bodyPr/>
        <a:lstStyle/>
        <a:p>
          <a:endParaRPr lang="en-US"/>
        </a:p>
      </dgm:t>
    </dgm:pt>
    <dgm:pt modelId="{6A52A2DA-7478-4B39-8686-9197AFD181D7}">
      <dgm:prSet custT="1"/>
      <dgm:spPr/>
      <dgm:t>
        <a:bodyPr/>
        <a:lstStyle/>
        <a:p>
          <a:r>
            <a:rPr lang="en-US" sz="1400" dirty="0"/>
            <a:t>“Johnny, I will give you attention when I see you focused on your math assignment.” Provide praise and attention when you see that.</a:t>
          </a:r>
        </a:p>
      </dgm:t>
    </dgm:pt>
    <dgm:pt modelId="{3A616325-CAE9-49D4-AED2-B96FD5D6C6E6}" type="parTrans" cxnId="{5D45BF00-FEA3-4EE5-B07A-4E570E672248}">
      <dgm:prSet/>
      <dgm:spPr/>
      <dgm:t>
        <a:bodyPr/>
        <a:lstStyle/>
        <a:p>
          <a:endParaRPr lang="en-US"/>
        </a:p>
      </dgm:t>
    </dgm:pt>
    <dgm:pt modelId="{3BF32FD0-EA48-4E93-A7D4-67CF41B4CD47}" type="sibTrans" cxnId="{5D45BF00-FEA3-4EE5-B07A-4E570E672248}">
      <dgm:prSet/>
      <dgm:spPr/>
      <dgm:t>
        <a:bodyPr/>
        <a:lstStyle/>
        <a:p>
          <a:endParaRPr lang="en-US"/>
        </a:p>
      </dgm:t>
    </dgm:pt>
    <dgm:pt modelId="{7A4CBE5F-6228-C94F-A20D-0392394CFD18}" type="pres">
      <dgm:prSet presAssocID="{4AA97B3B-84C0-4053-9B03-151635AD7D01}" presName="Name0" presStyleCnt="0">
        <dgm:presLayoutVars>
          <dgm:dir/>
          <dgm:animLvl val="lvl"/>
          <dgm:resizeHandles val="exact"/>
        </dgm:presLayoutVars>
      </dgm:prSet>
      <dgm:spPr/>
    </dgm:pt>
    <dgm:pt modelId="{DDEF6D0F-DA53-9247-8B29-E7F322258A8C}" type="pres">
      <dgm:prSet presAssocID="{8F7B197B-6865-4B86-AB23-8D98E90257A4}" presName="linNode" presStyleCnt="0"/>
      <dgm:spPr/>
    </dgm:pt>
    <dgm:pt modelId="{53CCC4CE-354A-C442-B7E7-DF8762D0BEC5}" type="pres">
      <dgm:prSet presAssocID="{8F7B197B-6865-4B86-AB23-8D98E90257A4}" presName="parentText" presStyleLbl="alignNode1" presStyleIdx="0" presStyleCnt="2">
        <dgm:presLayoutVars>
          <dgm:chMax val="1"/>
          <dgm:bulletEnabled/>
        </dgm:presLayoutVars>
      </dgm:prSet>
      <dgm:spPr/>
    </dgm:pt>
    <dgm:pt modelId="{07F29702-D875-7444-96F0-FF1254B31FE2}" type="pres">
      <dgm:prSet presAssocID="{8F7B197B-6865-4B86-AB23-8D98E90257A4}" presName="descendantText" presStyleLbl="alignAccFollowNode1" presStyleIdx="0" presStyleCnt="2">
        <dgm:presLayoutVars>
          <dgm:bulletEnabled/>
        </dgm:presLayoutVars>
      </dgm:prSet>
      <dgm:spPr/>
    </dgm:pt>
    <dgm:pt modelId="{A22E04B8-5C02-2E43-86F7-845186A2F0C7}" type="pres">
      <dgm:prSet presAssocID="{7427F057-2184-4871-A65F-8A5375BE154A}" presName="sp" presStyleCnt="0"/>
      <dgm:spPr/>
    </dgm:pt>
    <dgm:pt modelId="{12887472-8659-6B4C-8290-883586657524}" type="pres">
      <dgm:prSet presAssocID="{C452B4BD-F225-4D62-8A16-AAB852E5A7FC}" presName="linNode" presStyleCnt="0"/>
      <dgm:spPr/>
    </dgm:pt>
    <dgm:pt modelId="{A50BC14D-6420-FC4C-B91B-75A46D0D4D0C}" type="pres">
      <dgm:prSet presAssocID="{C452B4BD-F225-4D62-8A16-AAB852E5A7FC}" presName="parentText" presStyleLbl="alignNode1" presStyleIdx="1" presStyleCnt="2">
        <dgm:presLayoutVars>
          <dgm:chMax val="1"/>
          <dgm:bulletEnabled/>
        </dgm:presLayoutVars>
      </dgm:prSet>
      <dgm:spPr/>
    </dgm:pt>
    <dgm:pt modelId="{AF12D18F-55D4-834A-8AF0-88BA3952A9F5}" type="pres">
      <dgm:prSet presAssocID="{C452B4BD-F225-4D62-8A16-AAB852E5A7FC}" presName="descendantText" presStyleLbl="alignAccFollowNode1" presStyleIdx="1" presStyleCnt="2">
        <dgm:presLayoutVars>
          <dgm:bulletEnabled/>
        </dgm:presLayoutVars>
      </dgm:prSet>
      <dgm:spPr/>
    </dgm:pt>
  </dgm:ptLst>
  <dgm:cxnLst>
    <dgm:cxn modelId="{5D45BF00-FEA3-4EE5-B07A-4E570E672248}" srcId="{C452B4BD-F225-4D62-8A16-AAB852E5A7FC}" destId="{6A52A2DA-7478-4B39-8686-9197AFD181D7}" srcOrd="1" destOrd="0" parTransId="{3A616325-CAE9-49D4-AED2-B96FD5D6C6E6}" sibTransId="{3BF32FD0-EA48-4E93-A7D4-67CF41B4CD47}"/>
    <dgm:cxn modelId="{654F7C14-6D9D-4F9D-95E1-A22B242D8259}" srcId="{8F7B197B-6865-4B86-AB23-8D98E90257A4}" destId="{858BB7A1-249B-4EC3-A5FD-11D9AC51FC15}" srcOrd="0" destOrd="0" parTransId="{370FCD5A-D05A-4B76-9419-26C3D7670185}" sibTransId="{82982936-FBFD-41B4-9627-7915DD2179F7}"/>
    <dgm:cxn modelId="{4AABB917-7892-7D4C-AA24-CE827448E745}" type="presOf" srcId="{9BFC4B21-FBC0-43DD-94BD-125B8D939144}" destId="{07F29702-D875-7444-96F0-FF1254B31FE2}" srcOrd="0" destOrd="2" presId="urn:microsoft.com/office/officeart/2016/7/layout/VerticalSolidActionList"/>
    <dgm:cxn modelId="{67E99B1A-1E6D-AF48-8F84-8FD6BC91C0D8}" type="presOf" srcId="{574C69BB-BAF6-4860-8A49-BD8CF61D6419}" destId="{AF12D18F-55D4-834A-8AF0-88BA3952A9F5}" srcOrd="0" destOrd="0" presId="urn:microsoft.com/office/officeart/2016/7/layout/VerticalSolidActionList"/>
    <dgm:cxn modelId="{C0650E48-BC00-E34E-9EB4-E1808800375D}" type="presOf" srcId="{6A52A2DA-7478-4B39-8686-9197AFD181D7}" destId="{AF12D18F-55D4-834A-8AF0-88BA3952A9F5}" srcOrd="0" destOrd="1" presId="urn:microsoft.com/office/officeart/2016/7/layout/VerticalSolidActionList"/>
    <dgm:cxn modelId="{32D06C71-DD3E-4542-B7AD-EC9AC3952FA7}" type="presOf" srcId="{858BB7A1-249B-4EC3-A5FD-11D9AC51FC15}" destId="{07F29702-D875-7444-96F0-FF1254B31FE2}" srcOrd="0" destOrd="0" presId="urn:microsoft.com/office/officeart/2016/7/layout/VerticalSolidActionList"/>
    <dgm:cxn modelId="{1974C377-0358-F940-98E0-251CABDAEFBF}" type="presOf" srcId="{01A70C47-EC51-4181-9724-B4E932EE034D}" destId="{07F29702-D875-7444-96F0-FF1254B31FE2}" srcOrd="0" destOrd="1" presId="urn:microsoft.com/office/officeart/2016/7/layout/VerticalSolidActionList"/>
    <dgm:cxn modelId="{E44AD07A-61DF-44E3-A7BE-B7CBBEBA8680}" srcId="{C452B4BD-F225-4D62-8A16-AAB852E5A7FC}" destId="{574C69BB-BAF6-4860-8A49-BD8CF61D6419}" srcOrd="0" destOrd="0" parTransId="{A3ACB591-1444-4E9E-85FF-75473CE538E9}" sibTransId="{5D297875-E3E5-48C4-9BB1-BEFEF0017FC0}"/>
    <dgm:cxn modelId="{E9E93180-C8DE-BB46-BAC6-ACCCF5FF258B}" type="presOf" srcId="{4AA97B3B-84C0-4053-9B03-151635AD7D01}" destId="{7A4CBE5F-6228-C94F-A20D-0392394CFD18}" srcOrd="0" destOrd="0" presId="urn:microsoft.com/office/officeart/2016/7/layout/VerticalSolidActionList"/>
    <dgm:cxn modelId="{47C3DD82-C4A3-4BAA-9228-A3A30843A23A}" srcId="{8F7B197B-6865-4B86-AB23-8D98E90257A4}" destId="{01A70C47-EC51-4181-9724-B4E932EE034D}" srcOrd="1" destOrd="0" parTransId="{7DC5C9A1-D3A8-4C03-A42A-2B3BAE14C3AA}" sibTransId="{9C20ACE2-8BE7-49EA-B60F-3A880A7B9E9D}"/>
    <dgm:cxn modelId="{958D088D-8601-0E40-957C-91C3A3D188B2}" type="presOf" srcId="{8F7B197B-6865-4B86-AB23-8D98E90257A4}" destId="{53CCC4CE-354A-C442-B7E7-DF8762D0BEC5}" srcOrd="0" destOrd="0" presId="urn:microsoft.com/office/officeart/2016/7/layout/VerticalSolidActionList"/>
    <dgm:cxn modelId="{95F45399-FCF1-4724-8D33-C2A5A750F9D2}" srcId="{4AA97B3B-84C0-4053-9B03-151635AD7D01}" destId="{C452B4BD-F225-4D62-8A16-AAB852E5A7FC}" srcOrd="1" destOrd="0" parTransId="{F5B3E067-7A51-4898-8717-84AB49FA60EC}" sibTransId="{9649AA0C-5F98-4E7E-BEF8-1C388B4A05EE}"/>
    <dgm:cxn modelId="{221579AC-B9C0-4F45-ACEC-8CE331B52488}" srcId="{4AA97B3B-84C0-4053-9B03-151635AD7D01}" destId="{8F7B197B-6865-4B86-AB23-8D98E90257A4}" srcOrd="0" destOrd="0" parTransId="{C4230FE6-08AF-4BC6-80A7-7204342EAF4B}" sibTransId="{7427F057-2184-4871-A65F-8A5375BE154A}"/>
    <dgm:cxn modelId="{CCC62FAE-E502-C547-8A36-8DC879059C46}" type="presOf" srcId="{C452B4BD-F225-4D62-8A16-AAB852E5A7FC}" destId="{A50BC14D-6420-FC4C-B91B-75A46D0D4D0C}" srcOrd="0" destOrd="0" presId="urn:microsoft.com/office/officeart/2016/7/layout/VerticalSolidActionList"/>
    <dgm:cxn modelId="{B5606DED-4EA8-40DF-B110-9D209F22EB05}" srcId="{8F7B197B-6865-4B86-AB23-8D98E90257A4}" destId="{9BFC4B21-FBC0-43DD-94BD-125B8D939144}" srcOrd="2" destOrd="0" parTransId="{D61BB8E6-1443-4CF3-95CA-AFACE7F470E1}" sibTransId="{59D4C82C-9FB0-4998-A8F8-2510156C7661}"/>
    <dgm:cxn modelId="{A51059C4-C98E-4641-AF6C-0D8806E543BD}" type="presParOf" srcId="{7A4CBE5F-6228-C94F-A20D-0392394CFD18}" destId="{DDEF6D0F-DA53-9247-8B29-E7F322258A8C}" srcOrd="0" destOrd="0" presId="urn:microsoft.com/office/officeart/2016/7/layout/VerticalSolidActionList"/>
    <dgm:cxn modelId="{BFCCB7FA-DD9E-FF46-AEA6-D86E9ECBF8B9}" type="presParOf" srcId="{DDEF6D0F-DA53-9247-8B29-E7F322258A8C}" destId="{53CCC4CE-354A-C442-B7E7-DF8762D0BEC5}" srcOrd="0" destOrd="0" presId="urn:microsoft.com/office/officeart/2016/7/layout/VerticalSolidActionList"/>
    <dgm:cxn modelId="{379E7E0C-3B30-CA44-9CB1-CAC9DEF227CF}" type="presParOf" srcId="{DDEF6D0F-DA53-9247-8B29-E7F322258A8C}" destId="{07F29702-D875-7444-96F0-FF1254B31FE2}" srcOrd="1" destOrd="0" presId="urn:microsoft.com/office/officeart/2016/7/layout/VerticalSolidActionList"/>
    <dgm:cxn modelId="{DA99E9EF-F592-E843-8082-83102BBDC5A7}" type="presParOf" srcId="{7A4CBE5F-6228-C94F-A20D-0392394CFD18}" destId="{A22E04B8-5C02-2E43-86F7-845186A2F0C7}" srcOrd="1" destOrd="0" presId="urn:microsoft.com/office/officeart/2016/7/layout/VerticalSolidActionList"/>
    <dgm:cxn modelId="{2D5A2E7F-1B55-734A-BB42-7AD99B9549EF}" type="presParOf" srcId="{7A4CBE5F-6228-C94F-A20D-0392394CFD18}" destId="{12887472-8659-6B4C-8290-883586657524}" srcOrd="2" destOrd="0" presId="urn:microsoft.com/office/officeart/2016/7/layout/VerticalSolidActionList"/>
    <dgm:cxn modelId="{EB23A394-0C9E-2D4C-9807-6FB3EFD06B20}" type="presParOf" srcId="{12887472-8659-6B4C-8290-883586657524}" destId="{A50BC14D-6420-FC4C-B91B-75A46D0D4D0C}" srcOrd="0" destOrd="0" presId="urn:microsoft.com/office/officeart/2016/7/layout/VerticalSolidActionList"/>
    <dgm:cxn modelId="{D5D1B9D8-81E8-A049-ABA4-30FFC79CEA75}" type="presParOf" srcId="{12887472-8659-6B4C-8290-883586657524}" destId="{AF12D18F-55D4-834A-8AF0-88BA3952A9F5}"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21437E-B133-4D82-82BE-440F0E4792A4}"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CCE96590-731E-4F19-A9A9-0FD88A996307}">
      <dgm:prSet/>
      <dgm:spPr/>
      <dgm:t>
        <a:bodyPr/>
        <a:lstStyle/>
        <a:p>
          <a:r>
            <a:rPr lang="en-US" dirty="0"/>
            <a:t>For students </a:t>
          </a:r>
          <a:r>
            <a:rPr lang="en-US" b="1" u="sng" dirty="0"/>
            <a:t>seeking escape</a:t>
          </a:r>
          <a:r>
            <a:rPr lang="en-US" dirty="0"/>
            <a:t>:</a:t>
          </a:r>
        </a:p>
      </dgm:t>
    </dgm:pt>
    <dgm:pt modelId="{8F894211-09A3-4784-A9E2-095FE00A5646}" type="parTrans" cxnId="{FD8D0D87-5446-4FE5-BD76-07F5FADB02F7}">
      <dgm:prSet/>
      <dgm:spPr/>
      <dgm:t>
        <a:bodyPr/>
        <a:lstStyle/>
        <a:p>
          <a:endParaRPr lang="en-US"/>
        </a:p>
      </dgm:t>
    </dgm:pt>
    <dgm:pt modelId="{05D1F88A-5147-4A5E-B3D0-953E758E33FA}" type="sibTrans" cxnId="{FD8D0D87-5446-4FE5-BD76-07F5FADB02F7}">
      <dgm:prSet/>
      <dgm:spPr/>
      <dgm:t>
        <a:bodyPr/>
        <a:lstStyle/>
        <a:p>
          <a:endParaRPr lang="en-US"/>
        </a:p>
      </dgm:t>
    </dgm:pt>
    <dgm:pt modelId="{CD6BFBEB-34DC-42B0-AAFF-1255FA07EC42}">
      <dgm:prSet custT="1"/>
      <dgm:spPr/>
      <dgm:t>
        <a:bodyPr/>
        <a:lstStyle/>
        <a:p>
          <a:r>
            <a:rPr lang="en-US" sz="1200" dirty="0"/>
            <a:t>Don’t kick them out/send them to time-out</a:t>
          </a:r>
        </a:p>
      </dgm:t>
    </dgm:pt>
    <dgm:pt modelId="{5A1FA1ED-E2D4-447A-B694-B6992C6D6159}" type="parTrans" cxnId="{144E0672-1038-4FB9-8116-AD8C87985A3A}">
      <dgm:prSet/>
      <dgm:spPr/>
      <dgm:t>
        <a:bodyPr/>
        <a:lstStyle/>
        <a:p>
          <a:endParaRPr lang="en-US"/>
        </a:p>
      </dgm:t>
    </dgm:pt>
    <dgm:pt modelId="{9A4F37A2-7D7B-4DA2-B1F8-85AB5A447D03}" type="sibTrans" cxnId="{144E0672-1038-4FB9-8116-AD8C87985A3A}">
      <dgm:prSet/>
      <dgm:spPr/>
      <dgm:t>
        <a:bodyPr/>
        <a:lstStyle/>
        <a:p>
          <a:endParaRPr lang="en-US"/>
        </a:p>
      </dgm:t>
    </dgm:pt>
    <dgm:pt modelId="{ACB577B9-29BA-4CC8-ACF5-C0F22855C9AA}">
      <dgm:prSet custT="1"/>
      <dgm:spPr/>
      <dgm:t>
        <a:bodyPr/>
        <a:lstStyle/>
        <a:p>
          <a:r>
            <a:rPr lang="en-US" sz="1200" dirty="0"/>
            <a:t>Use a break system (Teach them it explicitly) </a:t>
          </a:r>
        </a:p>
      </dgm:t>
    </dgm:pt>
    <dgm:pt modelId="{2EF8DFD7-AD61-4EED-8A3E-C0A0E37EC153}" type="parTrans" cxnId="{97B052AA-0B13-4DF9-8917-8EBBFE378984}">
      <dgm:prSet/>
      <dgm:spPr/>
      <dgm:t>
        <a:bodyPr/>
        <a:lstStyle/>
        <a:p>
          <a:endParaRPr lang="en-US"/>
        </a:p>
      </dgm:t>
    </dgm:pt>
    <dgm:pt modelId="{56724893-21FA-4F57-BD49-A8B09A458A68}" type="sibTrans" cxnId="{97B052AA-0B13-4DF9-8917-8EBBFE378984}">
      <dgm:prSet/>
      <dgm:spPr/>
      <dgm:t>
        <a:bodyPr/>
        <a:lstStyle/>
        <a:p>
          <a:endParaRPr lang="en-US"/>
        </a:p>
      </dgm:t>
    </dgm:pt>
    <dgm:pt modelId="{B23968FF-0042-4D75-8BC3-936A8EDA0926}">
      <dgm:prSet custT="1"/>
      <dgm:spPr/>
      <dgm:t>
        <a:bodyPr/>
        <a:lstStyle/>
        <a:p>
          <a:r>
            <a:rPr lang="en-US" sz="1200"/>
            <a:t>Expectation is to re-engage after break is over</a:t>
          </a:r>
        </a:p>
      </dgm:t>
    </dgm:pt>
    <dgm:pt modelId="{8ED45040-9B6F-43C1-9081-99A4979FF466}" type="parTrans" cxnId="{1F7E2F45-AFDA-4EA6-9FCB-6C49CD471455}">
      <dgm:prSet/>
      <dgm:spPr/>
      <dgm:t>
        <a:bodyPr/>
        <a:lstStyle/>
        <a:p>
          <a:endParaRPr lang="en-US"/>
        </a:p>
      </dgm:t>
    </dgm:pt>
    <dgm:pt modelId="{81F92570-F09C-4704-BEA6-6AD1EB4A9050}" type="sibTrans" cxnId="{1F7E2F45-AFDA-4EA6-9FCB-6C49CD471455}">
      <dgm:prSet/>
      <dgm:spPr/>
      <dgm:t>
        <a:bodyPr/>
        <a:lstStyle/>
        <a:p>
          <a:endParaRPr lang="en-US"/>
        </a:p>
      </dgm:t>
    </dgm:pt>
    <dgm:pt modelId="{CB99A6E8-51F1-453E-85EA-06F87F2754A8}">
      <dgm:prSet custT="1"/>
      <dgm:spPr/>
      <dgm:t>
        <a:bodyPr/>
        <a:lstStyle/>
        <a:p>
          <a:r>
            <a:rPr lang="en-US" sz="1200" dirty="0"/>
            <a:t>Reinforce appropriate breaks</a:t>
          </a:r>
        </a:p>
      </dgm:t>
    </dgm:pt>
    <dgm:pt modelId="{2F04ED38-0BB2-4E45-81BA-08C6717544AB}" type="parTrans" cxnId="{75581906-A358-45F5-9461-304BE0EE665C}">
      <dgm:prSet/>
      <dgm:spPr/>
      <dgm:t>
        <a:bodyPr/>
        <a:lstStyle/>
        <a:p>
          <a:endParaRPr lang="en-US"/>
        </a:p>
      </dgm:t>
    </dgm:pt>
    <dgm:pt modelId="{39745239-AE81-4C5B-8C74-96644E7CA72C}" type="sibTrans" cxnId="{75581906-A358-45F5-9461-304BE0EE665C}">
      <dgm:prSet/>
      <dgm:spPr/>
      <dgm:t>
        <a:bodyPr/>
        <a:lstStyle/>
        <a:p>
          <a:endParaRPr lang="en-US"/>
        </a:p>
      </dgm:t>
    </dgm:pt>
    <dgm:pt modelId="{89C892D6-B692-E544-8108-A5E0E993E626}">
      <dgm:prSet/>
      <dgm:spPr/>
      <dgm:t>
        <a:bodyPr/>
        <a:lstStyle/>
        <a:p>
          <a:r>
            <a:rPr lang="en-US" dirty="0"/>
            <a:t>Verbiage</a:t>
          </a:r>
        </a:p>
      </dgm:t>
    </dgm:pt>
    <dgm:pt modelId="{8D5ACC3D-037F-F344-A6C8-F93F5ABE4507}" type="parTrans" cxnId="{F0F5FDAE-DB3D-7346-9502-433A6361C707}">
      <dgm:prSet/>
      <dgm:spPr/>
      <dgm:t>
        <a:bodyPr/>
        <a:lstStyle/>
        <a:p>
          <a:endParaRPr lang="en-US"/>
        </a:p>
      </dgm:t>
    </dgm:pt>
    <dgm:pt modelId="{58CF3E57-1AF1-E04C-8D6C-889B81CF4F1A}" type="sibTrans" cxnId="{F0F5FDAE-DB3D-7346-9502-433A6361C707}">
      <dgm:prSet/>
      <dgm:spPr/>
      <dgm:t>
        <a:bodyPr/>
        <a:lstStyle/>
        <a:p>
          <a:endParaRPr lang="en-US"/>
        </a:p>
      </dgm:t>
    </dgm:pt>
    <dgm:pt modelId="{91106E33-9588-AC4A-9872-1E751F3F78A7}">
      <dgm:prSet custT="1"/>
      <dgm:spPr/>
      <dgm:t>
        <a:bodyPr/>
        <a:lstStyle/>
        <a:p>
          <a:r>
            <a:rPr lang="en-US" sz="1400" dirty="0"/>
            <a:t>“This might be a good time to take a break. I see you are in the Yellow Zone”</a:t>
          </a:r>
        </a:p>
      </dgm:t>
    </dgm:pt>
    <dgm:pt modelId="{734F10BB-9970-4648-86DF-96E5B09E43C6}" type="parTrans" cxnId="{DB05C2C7-EF09-6E46-9483-38A4187746CE}">
      <dgm:prSet/>
      <dgm:spPr/>
      <dgm:t>
        <a:bodyPr/>
        <a:lstStyle/>
        <a:p>
          <a:endParaRPr lang="en-US"/>
        </a:p>
      </dgm:t>
    </dgm:pt>
    <dgm:pt modelId="{491110E0-EAA8-A140-A098-A988144ACA98}" type="sibTrans" cxnId="{DB05C2C7-EF09-6E46-9483-38A4187746CE}">
      <dgm:prSet/>
      <dgm:spPr/>
      <dgm:t>
        <a:bodyPr/>
        <a:lstStyle/>
        <a:p>
          <a:endParaRPr lang="en-US"/>
        </a:p>
      </dgm:t>
    </dgm:pt>
    <dgm:pt modelId="{E4C84D43-C7DE-F248-A836-985D4BF77E50}">
      <dgm:prSet custT="1"/>
      <dgm:spPr/>
      <dgm:t>
        <a:bodyPr/>
        <a:lstStyle/>
        <a:p>
          <a:r>
            <a:rPr lang="en-US" sz="1200" dirty="0"/>
            <a:t>Consider how task demand is presented</a:t>
          </a:r>
        </a:p>
      </dgm:t>
    </dgm:pt>
    <dgm:pt modelId="{F0A7570F-8CBD-AB41-893C-E6BCBE6527F3}" type="parTrans" cxnId="{F74E4921-D567-AB45-999B-C20B42A8BA6F}">
      <dgm:prSet/>
      <dgm:spPr/>
    </dgm:pt>
    <dgm:pt modelId="{19B1924C-1131-4141-B987-A23272745438}" type="sibTrans" cxnId="{F74E4921-D567-AB45-999B-C20B42A8BA6F}">
      <dgm:prSet/>
      <dgm:spPr/>
    </dgm:pt>
    <dgm:pt modelId="{142AFDAD-FB2A-F148-B0CC-4B816DFB2C82}">
      <dgm:prSet custT="1"/>
      <dgm:spPr/>
      <dgm:t>
        <a:bodyPr/>
        <a:lstStyle/>
        <a:p>
          <a:r>
            <a:rPr lang="en-US" sz="1400" dirty="0"/>
            <a:t>“Great work taking a break to self-manage”</a:t>
          </a:r>
        </a:p>
      </dgm:t>
    </dgm:pt>
    <dgm:pt modelId="{5C13646F-97B2-9744-A86F-4C73BD738B72}" type="parTrans" cxnId="{ED8DB117-3643-D542-83C4-B7E3B6AFC7B2}">
      <dgm:prSet/>
      <dgm:spPr/>
      <dgm:t>
        <a:bodyPr/>
        <a:lstStyle/>
        <a:p>
          <a:endParaRPr lang="en-US"/>
        </a:p>
      </dgm:t>
    </dgm:pt>
    <dgm:pt modelId="{BB352516-FFB0-2B49-AA23-FEBC2B739422}" type="sibTrans" cxnId="{ED8DB117-3643-D542-83C4-B7E3B6AFC7B2}">
      <dgm:prSet/>
      <dgm:spPr/>
      <dgm:t>
        <a:bodyPr/>
        <a:lstStyle/>
        <a:p>
          <a:endParaRPr lang="en-US"/>
        </a:p>
      </dgm:t>
    </dgm:pt>
    <dgm:pt modelId="{9CC16F1E-73F3-6C41-9B0F-B775DE80146D}" type="pres">
      <dgm:prSet presAssocID="{8D21437E-B133-4D82-82BE-440F0E4792A4}" presName="Name0" presStyleCnt="0">
        <dgm:presLayoutVars>
          <dgm:dir/>
          <dgm:animLvl val="lvl"/>
          <dgm:resizeHandles val="exact"/>
        </dgm:presLayoutVars>
      </dgm:prSet>
      <dgm:spPr/>
    </dgm:pt>
    <dgm:pt modelId="{13432D05-85C4-E944-B898-BA3F83262642}" type="pres">
      <dgm:prSet presAssocID="{CCE96590-731E-4F19-A9A9-0FD88A996307}" presName="linNode" presStyleCnt="0"/>
      <dgm:spPr/>
    </dgm:pt>
    <dgm:pt modelId="{6752E506-8A4C-0149-8FE7-98323D98DEE4}" type="pres">
      <dgm:prSet presAssocID="{CCE96590-731E-4F19-A9A9-0FD88A996307}" presName="parentText" presStyleLbl="node1" presStyleIdx="0" presStyleCnt="2">
        <dgm:presLayoutVars>
          <dgm:chMax val="1"/>
          <dgm:bulletEnabled val="1"/>
        </dgm:presLayoutVars>
      </dgm:prSet>
      <dgm:spPr/>
    </dgm:pt>
    <dgm:pt modelId="{A2572851-C4A4-7049-92FB-123847AD4372}" type="pres">
      <dgm:prSet presAssocID="{CCE96590-731E-4F19-A9A9-0FD88A996307}" presName="descendantText" presStyleLbl="alignAccFollowNode1" presStyleIdx="0" presStyleCnt="2">
        <dgm:presLayoutVars>
          <dgm:bulletEnabled val="1"/>
        </dgm:presLayoutVars>
      </dgm:prSet>
      <dgm:spPr/>
    </dgm:pt>
    <dgm:pt modelId="{EF597332-3265-634F-8FA4-654468E8E2CA}" type="pres">
      <dgm:prSet presAssocID="{05D1F88A-5147-4A5E-B3D0-953E758E33FA}" presName="sp" presStyleCnt="0"/>
      <dgm:spPr/>
    </dgm:pt>
    <dgm:pt modelId="{409DE3B1-5E82-6F41-B0F3-4AD31D41513C}" type="pres">
      <dgm:prSet presAssocID="{89C892D6-B692-E544-8108-A5E0E993E626}" presName="linNode" presStyleCnt="0"/>
      <dgm:spPr/>
    </dgm:pt>
    <dgm:pt modelId="{A36241FE-4961-B641-A0CB-B8A1DDC867A7}" type="pres">
      <dgm:prSet presAssocID="{89C892D6-B692-E544-8108-A5E0E993E626}" presName="parentText" presStyleLbl="node1" presStyleIdx="1" presStyleCnt="2">
        <dgm:presLayoutVars>
          <dgm:chMax val="1"/>
          <dgm:bulletEnabled val="1"/>
        </dgm:presLayoutVars>
      </dgm:prSet>
      <dgm:spPr/>
    </dgm:pt>
    <dgm:pt modelId="{223858D4-E67B-F246-B42F-3070F7AA21BF}" type="pres">
      <dgm:prSet presAssocID="{89C892D6-B692-E544-8108-A5E0E993E626}" presName="descendantText" presStyleLbl="alignAccFollowNode1" presStyleIdx="1" presStyleCnt="2">
        <dgm:presLayoutVars>
          <dgm:bulletEnabled val="1"/>
        </dgm:presLayoutVars>
      </dgm:prSet>
      <dgm:spPr/>
    </dgm:pt>
  </dgm:ptLst>
  <dgm:cxnLst>
    <dgm:cxn modelId="{75581906-A358-45F5-9461-304BE0EE665C}" srcId="{ACB577B9-29BA-4CC8-ACF5-C0F22855C9AA}" destId="{CB99A6E8-51F1-453E-85EA-06F87F2754A8}" srcOrd="1" destOrd="0" parTransId="{2F04ED38-0BB2-4E45-81BA-08C6717544AB}" sibTransId="{39745239-AE81-4C5B-8C74-96644E7CA72C}"/>
    <dgm:cxn modelId="{ED8DB117-3643-D542-83C4-B7E3B6AFC7B2}" srcId="{89C892D6-B692-E544-8108-A5E0E993E626}" destId="{142AFDAD-FB2A-F148-B0CC-4B816DFB2C82}" srcOrd="1" destOrd="0" parTransId="{5C13646F-97B2-9744-A86F-4C73BD738B72}" sibTransId="{BB352516-FFB0-2B49-AA23-FEBC2B739422}"/>
    <dgm:cxn modelId="{F74E4921-D567-AB45-999B-C20B42A8BA6F}" srcId="{CCE96590-731E-4F19-A9A9-0FD88A996307}" destId="{E4C84D43-C7DE-F248-A836-985D4BF77E50}" srcOrd="2" destOrd="0" parTransId="{F0A7570F-8CBD-AB41-893C-E6BCBE6527F3}" sibTransId="{19B1924C-1131-4141-B987-A23272745438}"/>
    <dgm:cxn modelId="{6723E53A-FA93-4B46-8055-2A112C580FA9}" type="presOf" srcId="{E4C84D43-C7DE-F248-A836-985D4BF77E50}" destId="{A2572851-C4A4-7049-92FB-123847AD4372}" srcOrd="0" destOrd="4" presId="urn:microsoft.com/office/officeart/2005/8/layout/vList5"/>
    <dgm:cxn modelId="{1F7E2F45-AFDA-4EA6-9FCB-6C49CD471455}" srcId="{ACB577B9-29BA-4CC8-ACF5-C0F22855C9AA}" destId="{B23968FF-0042-4D75-8BC3-936A8EDA0926}" srcOrd="0" destOrd="0" parTransId="{8ED45040-9B6F-43C1-9081-99A4979FF466}" sibTransId="{81F92570-F09C-4704-BEA6-6AD1EB4A9050}"/>
    <dgm:cxn modelId="{9858D745-1EC2-8A45-AC35-A96906123D9A}" type="presOf" srcId="{B23968FF-0042-4D75-8BC3-936A8EDA0926}" destId="{A2572851-C4A4-7049-92FB-123847AD4372}" srcOrd="0" destOrd="2" presId="urn:microsoft.com/office/officeart/2005/8/layout/vList5"/>
    <dgm:cxn modelId="{4FC9B071-6002-2F4B-97AA-DD70ED740681}" type="presOf" srcId="{CB99A6E8-51F1-453E-85EA-06F87F2754A8}" destId="{A2572851-C4A4-7049-92FB-123847AD4372}" srcOrd="0" destOrd="3" presId="urn:microsoft.com/office/officeart/2005/8/layout/vList5"/>
    <dgm:cxn modelId="{144E0672-1038-4FB9-8116-AD8C87985A3A}" srcId="{CCE96590-731E-4F19-A9A9-0FD88A996307}" destId="{CD6BFBEB-34DC-42B0-AAFF-1255FA07EC42}" srcOrd="0" destOrd="0" parTransId="{5A1FA1ED-E2D4-447A-B694-B6992C6D6159}" sibTransId="{9A4F37A2-7D7B-4DA2-B1F8-85AB5A447D03}"/>
    <dgm:cxn modelId="{FD8D0D87-5446-4FE5-BD76-07F5FADB02F7}" srcId="{8D21437E-B133-4D82-82BE-440F0E4792A4}" destId="{CCE96590-731E-4F19-A9A9-0FD88A996307}" srcOrd="0" destOrd="0" parTransId="{8F894211-09A3-4784-A9E2-095FE00A5646}" sibTransId="{05D1F88A-5147-4A5E-B3D0-953E758E33FA}"/>
    <dgm:cxn modelId="{6950858D-77F3-5547-B760-A228976C8A45}" type="presOf" srcId="{CD6BFBEB-34DC-42B0-AAFF-1255FA07EC42}" destId="{A2572851-C4A4-7049-92FB-123847AD4372}" srcOrd="0" destOrd="0" presId="urn:microsoft.com/office/officeart/2005/8/layout/vList5"/>
    <dgm:cxn modelId="{6AA4B79D-A7EA-E84A-A969-BFFB251CFDB8}" type="presOf" srcId="{142AFDAD-FB2A-F148-B0CC-4B816DFB2C82}" destId="{223858D4-E67B-F246-B42F-3070F7AA21BF}" srcOrd="0" destOrd="1" presId="urn:microsoft.com/office/officeart/2005/8/layout/vList5"/>
    <dgm:cxn modelId="{97B052AA-0B13-4DF9-8917-8EBBFE378984}" srcId="{CCE96590-731E-4F19-A9A9-0FD88A996307}" destId="{ACB577B9-29BA-4CC8-ACF5-C0F22855C9AA}" srcOrd="1" destOrd="0" parTransId="{2EF8DFD7-AD61-4EED-8A3E-C0A0E37EC153}" sibTransId="{56724893-21FA-4F57-BD49-A8B09A458A68}"/>
    <dgm:cxn modelId="{F0F5FDAE-DB3D-7346-9502-433A6361C707}" srcId="{8D21437E-B133-4D82-82BE-440F0E4792A4}" destId="{89C892D6-B692-E544-8108-A5E0E993E626}" srcOrd="1" destOrd="0" parTransId="{8D5ACC3D-037F-F344-A6C8-F93F5ABE4507}" sibTransId="{58CF3E57-1AF1-E04C-8D6C-889B81CF4F1A}"/>
    <dgm:cxn modelId="{94083FB3-BE49-DB4C-B140-C19E00C31A4A}" type="presOf" srcId="{8D21437E-B133-4D82-82BE-440F0E4792A4}" destId="{9CC16F1E-73F3-6C41-9B0F-B775DE80146D}" srcOrd="0" destOrd="0" presId="urn:microsoft.com/office/officeart/2005/8/layout/vList5"/>
    <dgm:cxn modelId="{DB05C2C7-EF09-6E46-9483-38A4187746CE}" srcId="{89C892D6-B692-E544-8108-A5E0E993E626}" destId="{91106E33-9588-AC4A-9872-1E751F3F78A7}" srcOrd="0" destOrd="0" parTransId="{734F10BB-9970-4648-86DF-96E5B09E43C6}" sibTransId="{491110E0-EAA8-A140-A098-A988144ACA98}"/>
    <dgm:cxn modelId="{B0340CDE-0CFA-5B41-B5C0-3D016BF0D7FD}" type="presOf" srcId="{ACB577B9-29BA-4CC8-ACF5-C0F22855C9AA}" destId="{A2572851-C4A4-7049-92FB-123847AD4372}" srcOrd="0" destOrd="1" presId="urn:microsoft.com/office/officeart/2005/8/layout/vList5"/>
    <dgm:cxn modelId="{0B8DDAF7-74A0-0E43-9F1C-4A31D69C452F}" type="presOf" srcId="{91106E33-9588-AC4A-9872-1E751F3F78A7}" destId="{223858D4-E67B-F246-B42F-3070F7AA21BF}" srcOrd="0" destOrd="0" presId="urn:microsoft.com/office/officeart/2005/8/layout/vList5"/>
    <dgm:cxn modelId="{6297FEF9-249E-6446-932A-3403DFBA591E}" type="presOf" srcId="{89C892D6-B692-E544-8108-A5E0E993E626}" destId="{A36241FE-4961-B641-A0CB-B8A1DDC867A7}" srcOrd="0" destOrd="0" presId="urn:microsoft.com/office/officeart/2005/8/layout/vList5"/>
    <dgm:cxn modelId="{8611D5FF-C4AF-0B48-8839-F2640D12D901}" type="presOf" srcId="{CCE96590-731E-4F19-A9A9-0FD88A996307}" destId="{6752E506-8A4C-0149-8FE7-98323D98DEE4}" srcOrd="0" destOrd="0" presId="urn:microsoft.com/office/officeart/2005/8/layout/vList5"/>
    <dgm:cxn modelId="{59828F6D-691E-DD4D-9C02-0CC0F43FCB29}" type="presParOf" srcId="{9CC16F1E-73F3-6C41-9B0F-B775DE80146D}" destId="{13432D05-85C4-E944-B898-BA3F83262642}" srcOrd="0" destOrd="0" presId="urn:microsoft.com/office/officeart/2005/8/layout/vList5"/>
    <dgm:cxn modelId="{D708CC98-EE6D-364F-AE2D-DC5D30D95AD6}" type="presParOf" srcId="{13432D05-85C4-E944-B898-BA3F83262642}" destId="{6752E506-8A4C-0149-8FE7-98323D98DEE4}" srcOrd="0" destOrd="0" presId="urn:microsoft.com/office/officeart/2005/8/layout/vList5"/>
    <dgm:cxn modelId="{D962333F-C2E3-414C-B6B3-613CDA7CBC8A}" type="presParOf" srcId="{13432D05-85C4-E944-B898-BA3F83262642}" destId="{A2572851-C4A4-7049-92FB-123847AD4372}" srcOrd="1" destOrd="0" presId="urn:microsoft.com/office/officeart/2005/8/layout/vList5"/>
    <dgm:cxn modelId="{98833756-1C31-6C4C-B8D4-8F5FEFDBCD57}" type="presParOf" srcId="{9CC16F1E-73F3-6C41-9B0F-B775DE80146D}" destId="{EF597332-3265-634F-8FA4-654468E8E2CA}" srcOrd="1" destOrd="0" presId="urn:microsoft.com/office/officeart/2005/8/layout/vList5"/>
    <dgm:cxn modelId="{DE22A279-A4CD-C841-B331-552EA1BB5E88}" type="presParOf" srcId="{9CC16F1E-73F3-6C41-9B0F-B775DE80146D}" destId="{409DE3B1-5E82-6F41-B0F3-4AD31D41513C}" srcOrd="2" destOrd="0" presId="urn:microsoft.com/office/officeart/2005/8/layout/vList5"/>
    <dgm:cxn modelId="{E2EF9F63-D062-6B44-B4C5-6FD3C706BDB8}" type="presParOf" srcId="{409DE3B1-5E82-6F41-B0F3-4AD31D41513C}" destId="{A36241FE-4961-B641-A0CB-B8A1DDC867A7}" srcOrd="0" destOrd="0" presId="urn:microsoft.com/office/officeart/2005/8/layout/vList5"/>
    <dgm:cxn modelId="{108D522B-583F-7747-AFB5-1B56022F5FDF}" type="presParOf" srcId="{409DE3B1-5E82-6F41-B0F3-4AD31D41513C}" destId="{223858D4-E67B-F246-B42F-3070F7AA21B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CF193C-3DA2-4109-9580-F339C6C89F95}" type="doc">
      <dgm:prSet loTypeId="urn:microsoft.com/office/officeart/2005/8/layout/vList5" loCatId="list" qsTypeId="urn:microsoft.com/office/officeart/2005/8/quickstyle/simple5" qsCatId="simple" csTypeId="urn:microsoft.com/office/officeart/2005/8/colors/accent3_2" csCatId="accent3" phldr="1"/>
      <dgm:spPr/>
      <dgm:t>
        <a:bodyPr/>
        <a:lstStyle/>
        <a:p>
          <a:endParaRPr lang="en-US"/>
        </a:p>
      </dgm:t>
    </dgm:pt>
    <dgm:pt modelId="{52ACFBDA-01FF-483E-A281-43557FD70B6F}">
      <dgm:prSet/>
      <dgm:spPr/>
      <dgm:t>
        <a:bodyPr/>
        <a:lstStyle/>
        <a:p>
          <a:r>
            <a:rPr lang="en-US" dirty="0"/>
            <a:t>For students seeking to </a:t>
          </a:r>
          <a:r>
            <a:rPr lang="en-US" b="1" u="sng" dirty="0"/>
            <a:t>obtain their own agenda</a:t>
          </a:r>
          <a:r>
            <a:rPr lang="en-US" dirty="0"/>
            <a:t>:</a:t>
          </a:r>
        </a:p>
      </dgm:t>
    </dgm:pt>
    <dgm:pt modelId="{7AA041DE-BF13-4CD0-BEB7-FBD8DD9B8D70}" type="parTrans" cxnId="{66B7BED3-ED05-45C2-A6CC-C1550D5B74A5}">
      <dgm:prSet/>
      <dgm:spPr/>
      <dgm:t>
        <a:bodyPr/>
        <a:lstStyle/>
        <a:p>
          <a:endParaRPr lang="en-US"/>
        </a:p>
      </dgm:t>
    </dgm:pt>
    <dgm:pt modelId="{8F69C97D-3DD3-436F-871B-B104ED1DA21F}" type="sibTrans" cxnId="{66B7BED3-ED05-45C2-A6CC-C1550D5B74A5}">
      <dgm:prSet/>
      <dgm:spPr/>
      <dgm:t>
        <a:bodyPr/>
        <a:lstStyle/>
        <a:p>
          <a:endParaRPr lang="en-US"/>
        </a:p>
      </dgm:t>
    </dgm:pt>
    <dgm:pt modelId="{A863C36E-4C56-4EED-97AD-1DAC35C5A364}">
      <dgm:prSet/>
      <dgm:spPr/>
      <dgm:t>
        <a:bodyPr/>
        <a:lstStyle/>
        <a:p>
          <a:r>
            <a:rPr lang="en-US"/>
            <a:t>Provide choices whenever possible</a:t>
          </a:r>
        </a:p>
      </dgm:t>
    </dgm:pt>
    <dgm:pt modelId="{F94D3167-1963-40E4-B40B-95A6C8069D1F}" type="parTrans" cxnId="{62D555EC-8BA3-4AC6-A312-080E91F80110}">
      <dgm:prSet/>
      <dgm:spPr/>
      <dgm:t>
        <a:bodyPr/>
        <a:lstStyle/>
        <a:p>
          <a:endParaRPr lang="en-US"/>
        </a:p>
      </dgm:t>
    </dgm:pt>
    <dgm:pt modelId="{59FFA68E-5BC8-4BCF-81D2-6E28DE9113ED}" type="sibTrans" cxnId="{62D555EC-8BA3-4AC6-A312-080E91F80110}">
      <dgm:prSet/>
      <dgm:spPr/>
      <dgm:t>
        <a:bodyPr/>
        <a:lstStyle/>
        <a:p>
          <a:endParaRPr lang="en-US"/>
        </a:p>
      </dgm:t>
    </dgm:pt>
    <dgm:pt modelId="{9736FBB4-371A-4FFE-9E75-F48B494D1449}">
      <dgm:prSet/>
      <dgm:spPr/>
      <dgm:t>
        <a:bodyPr/>
        <a:lstStyle/>
        <a:p>
          <a:r>
            <a:rPr lang="en-US"/>
            <a:t>Support use of self-regulation strategies to increase frustration tolerance</a:t>
          </a:r>
        </a:p>
      </dgm:t>
    </dgm:pt>
    <dgm:pt modelId="{0852CB56-31E8-4A6C-9FF6-3024A47EA812}" type="parTrans" cxnId="{EA4034D8-B952-4DCD-96D3-53A5A23FC45C}">
      <dgm:prSet/>
      <dgm:spPr/>
      <dgm:t>
        <a:bodyPr/>
        <a:lstStyle/>
        <a:p>
          <a:endParaRPr lang="en-US"/>
        </a:p>
      </dgm:t>
    </dgm:pt>
    <dgm:pt modelId="{79B76E56-BF35-446E-BD6B-1FC57B4EBB56}" type="sibTrans" cxnId="{EA4034D8-B952-4DCD-96D3-53A5A23FC45C}">
      <dgm:prSet/>
      <dgm:spPr/>
      <dgm:t>
        <a:bodyPr/>
        <a:lstStyle/>
        <a:p>
          <a:endParaRPr lang="en-US"/>
        </a:p>
      </dgm:t>
    </dgm:pt>
    <dgm:pt modelId="{BF5F8749-710A-44F4-9519-20B57B27E8A9}">
      <dgm:prSet/>
      <dgm:spPr/>
      <dgm:t>
        <a:bodyPr/>
        <a:lstStyle/>
        <a:p>
          <a:r>
            <a:rPr lang="en-US"/>
            <a:t>Be mindful of conflict cycles/power struggles</a:t>
          </a:r>
        </a:p>
      </dgm:t>
    </dgm:pt>
    <dgm:pt modelId="{C1E46BC5-7C1E-4E8A-B8C8-6D08623D5A1B}" type="parTrans" cxnId="{508ACC19-12D1-48B4-BBD0-541F33A51916}">
      <dgm:prSet/>
      <dgm:spPr/>
      <dgm:t>
        <a:bodyPr/>
        <a:lstStyle/>
        <a:p>
          <a:endParaRPr lang="en-US"/>
        </a:p>
      </dgm:t>
    </dgm:pt>
    <dgm:pt modelId="{00B5BAC6-4F90-4879-BB9D-02A545BAA3D1}" type="sibTrans" cxnId="{508ACC19-12D1-48B4-BBD0-541F33A51916}">
      <dgm:prSet/>
      <dgm:spPr/>
      <dgm:t>
        <a:bodyPr/>
        <a:lstStyle/>
        <a:p>
          <a:endParaRPr lang="en-US"/>
        </a:p>
      </dgm:t>
    </dgm:pt>
    <dgm:pt modelId="{4EACD007-B79A-4E30-B506-25AACD99F1AE}">
      <dgm:prSet/>
      <dgm:spPr/>
      <dgm:t>
        <a:bodyPr/>
        <a:lstStyle/>
        <a:p>
          <a:r>
            <a:rPr lang="en-US" b="1" u="sng"/>
            <a:t>Verbiage:</a:t>
          </a:r>
          <a:endParaRPr lang="en-US"/>
        </a:p>
      </dgm:t>
    </dgm:pt>
    <dgm:pt modelId="{51DB94D1-9E8B-4046-AC6C-6E20EA33F9A1}" type="parTrans" cxnId="{29ECD725-28F3-40D4-88F0-D8900AA7CCC8}">
      <dgm:prSet/>
      <dgm:spPr/>
      <dgm:t>
        <a:bodyPr/>
        <a:lstStyle/>
        <a:p>
          <a:endParaRPr lang="en-US"/>
        </a:p>
      </dgm:t>
    </dgm:pt>
    <dgm:pt modelId="{FAAC3496-B204-4BF5-A467-9FB3C34DC094}" type="sibTrans" cxnId="{29ECD725-28F3-40D4-88F0-D8900AA7CCC8}">
      <dgm:prSet/>
      <dgm:spPr/>
      <dgm:t>
        <a:bodyPr/>
        <a:lstStyle/>
        <a:p>
          <a:endParaRPr lang="en-US"/>
        </a:p>
      </dgm:t>
    </dgm:pt>
    <dgm:pt modelId="{376543B6-B590-4579-BD60-0BD6CE3600EE}">
      <dgm:prSet/>
      <dgm:spPr/>
      <dgm:t>
        <a:bodyPr/>
        <a:lstStyle/>
        <a:p>
          <a:r>
            <a:rPr lang="en-US" dirty="0"/>
            <a:t>“You have the choice to sit at your desk or on the carpet. When I see you in the group you will be earning tickets again.”</a:t>
          </a:r>
        </a:p>
      </dgm:t>
    </dgm:pt>
    <dgm:pt modelId="{089E9811-A94B-4788-922A-D48B3DA9002E}" type="parTrans" cxnId="{C84EF878-929E-4E63-A6FD-59421B07CCBD}">
      <dgm:prSet/>
      <dgm:spPr/>
      <dgm:t>
        <a:bodyPr/>
        <a:lstStyle/>
        <a:p>
          <a:endParaRPr lang="en-US"/>
        </a:p>
      </dgm:t>
    </dgm:pt>
    <dgm:pt modelId="{FC700520-79E6-4D4B-A8CD-620634E6F696}" type="sibTrans" cxnId="{C84EF878-929E-4E63-A6FD-59421B07CCBD}">
      <dgm:prSet/>
      <dgm:spPr/>
      <dgm:t>
        <a:bodyPr/>
        <a:lstStyle/>
        <a:p>
          <a:endParaRPr lang="en-US"/>
        </a:p>
      </dgm:t>
    </dgm:pt>
    <dgm:pt modelId="{5EC4E861-5B7B-4A79-9D5B-EF89019FD378}">
      <dgm:prSet/>
      <dgm:spPr/>
      <dgm:t>
        <a:bodyPr/>
        <a:lstStyle/>
        <a:p>
          <a:r>
            <a:rPr lang="en-US" dirty="0"/>
            <a:t>“You have a choice to be in the commons or the library right now. I look forward to giving you Hawks Cash when I see you following expectations.”</a:t>
          </a:r>
        </a:p>
      </dgm:t>
    </dgm:pt>
    <dgm:pt modelId="{86304272-8C12-48BC-99FA-8901A3476BEE}" type="parTrans" cxnId="{57E437BD-E7FE-4E65-979F-B5239C41ADD9}">
      <dgm:prSet/>
      <dgm:spPr/>
      <dgm:t>
        <a:bodyPr/>
        <a:lstStyle/>
        <a:p>
          <a:endParaRPr lang="en-US"/>
        </a:p>
      </dgm:t>
    </dgm:pt>
    <dgm:pt modelId="{21F236BF-6C35-4195-855B-9472A2A72D6A}" type="sibTrans" cxnId="{57E437BD-E7FE-4E65-979F-B5239C41ADD9}">
      <dgm:prSet/>
      <dgm:spPr/>
      <dgm:t>
        <a:bodyPr/>
        <a:lstStyle/>
        <a:p>
          <a:endParaRPr lang="en-US"/>
        </a:p>
      </dgm:t>
    </dgm:pt>
    <dgm:pt modelId="{77F8258F-A23F-E640-AA18-6279782B5E83}" type="pres">
      <dgm:prSet presAssocID="{1ECF193C-3DA2-4109-9580-F339C6C89F95}" presName="Name0" presStyleCnt="0">
        <dgm:presLayoutVars>
          <dgm:dir/>
          <dgm:animLvl val="lvl"/>
          <dgm:resizeHandles val="exact"/>
        </dgm:presLayoutVars>
      </dgm:prSet>
      <dgm:spPr/>
    </dgm:pt>
    <dgm:pt modelId="{233AD704-D8C2-884E-8DAE-5186638A6B8F}" type="pres">
      <dgm:prSet presAssocID="{52ACFBDA-01FF-483E-A281-43557FD70B6F}" presName="linNode" presStyleCnt="0"/>
      <dgm:spPr/>
    </dgm:pt>
    <dgm:pt modelId="{969547C0-D996-9D40-BEAA-268D4ADD9C3C}" type="pres">
      <dgm:prSet presAssocID="{52ACFBDA-01FF-483E-A281-43557FD70B6F}" presName="parentText" presStyleLbl="node1" presStyleIdx="0" presStyleCnt="2">
        <dgm:presLayoutVars>
          <dgm:chMax val="1"/>
          <dgm:bulletEnabled val="1"/>
        </dgm:presLayoutVars>
      </dgm:prSet>
      <dgm:spPr/>
    </dgm:pt>
    <dgm:pt modelId="{3C4B2A5F-4B0B-944F-ADDD-FA6D6D1673F7}" type="pres">
      <dgm:prSet presAssocID="{52ACFBDA-01FF-483E-A281-43557FD70B6F}" presName="descendantText" presStyleLbl="alignAccFollowNode1" presStyleIdx="0" presStyleCnt="2">
        <dgm:presLayoutVars>
          <dgm:bulletEnabled val="1"/>
        </dgm:presLayoutVars>
      </dgm:prSet>
      <dgm:spPr/>
    </dgm:pt>
    <dgm:pt modelId="{5610C1BB-06A1-114A-A840-8ECF48673624}" type="pres">
      <dgm:prSet presAssocID="{8F69C97D-3DD3-436F-871B-B104ED1DA21F}" presName="sp" presStyleCnt="0"/>
      <dgm:spPr/>
    </dgm:pt>
    <dgm:pt modelId="{679BC8B6-E6AA-A24B-8A21-4758D62581E0}" type="pres">
      <dgm:prSet presAssocID="{4EACD007-B79A-4E30-B506-25AACD99F1AE}" presName="linNode" presStyleCnt="0"/>
      <dgm:spPr/>
    </dgm:pt>
    <dgm:pt modelId="{1DEF3CAD-A2C4-E04E-9982-7CC4A26AB85C}" type="pres">
      <dgm:prSet presAssocID="{4EACD007-B79A-4E30-B506-25AACD99F1AE}" presName="parentText" presStyleLbl="node1" presStyleIdx="1" presStyleCnt="2">
        <dgm:presLayoutVars>
          <dgm:chMax val="1"/>
          <dgm:bulletEnabled val="1"/>
        </dgm:presLayoutVars>
      </dgm:prSet>
      <dgm:spPr/>
    </dgm:pt>
    <dgm:pt modelId="{D657295B-DFF4-C745-8E45-F5EDF6E00870}" type="pres">
      <dgm:prSet presAssocID="{4EACD007-B79A-4E30-B506-25AACD99F1AE}" presName="descendantText" presStyleLbl="alignAccFollowNode1" presStyleIdx="1" presStyleCnt="2">
        <dgm:presLayoutVars>
          <dgm:bulletEnabled val="1"/>
        </dgm:presLayoutVars>
      </dgm:prSet>
      <dgm:spPr/>
    </dgm:pt>
  </dgm:ptLst>
  <dgm:cxnLst>
    <dgm:cxn modelId="{508ACC19-12D1-48B4-BBD0-541F33A51916}" srcId="{52ACFBDA-01FF-483E-A281-43557FD70B6F}" destId="{BF5F8749-710A-44F4-9519-20B57B27E8A9}" srcOrd="2" destOrd="0" parTransId="{C1E46BC5-7C1E-4E8A-B8C8-6D08623D5A1B}" sibTransId="{00B5BAC6-4F90-4879-BB9D-02A545BAA3D1}"/>
    <dgm:cxn modelId="{29ECD725-28F3-40D4-88F0-D8900AA7CCC8}" srcId="{1ECF193C-3DA2-4109-9580-F339C6C89F95}" destId="{4EACD007-B79A-4E30-B506-25AACD99F1AE}" srcOrd="1" destOrd="0" parTransId="{51DB94D1-9E8B-4046-AC6C-6E20EA33F9A1}" sibTransId="{FAAC3496-B204-4BF5-A467-9FB3C34DC094}"/>
    <dgm:cxn modelId="{7C835D2A-0DA9-D248-932C-282F597E7236}" type="presOf" srcId="{9736FBB4-371A-4FFE-9E75-F48B494D1449}" destId="{3C4B2A5F-4B0B-944F-ADDD-FA6D6D1673F7}" srcOrd="0" destOrd="1" presId="urn:microsoft.com/office/officeart/2005/8/layout/vList5"/>
    <dgm:cxn modelId="{C83E003D-C06E-7140-97BE-6918FAF15377}" type="presOf" srcId="{A863C36E-4C56-4EED-97AD-1DAC35C5A364}" destId="{3C4B2A5F-4B0B-944F-ADDD-FA6D6D1673F7}" srcOrd="0" destOrd="0" presId="urn:microsoft.com/office/officeart/2005/8/layout/vList5"/>
    <dgm:cxn modelId="{2B35C86D-BD1D-A243-A117-7C2CF5C91B24}" type="presOf" srcId="{1ECF193C-3DA2-4109-9580-F339C6C89F95}" destId="{77F8258F-A23F-E640-AA18-6279782B5E83}" srcOrd="0" destOrd="0" presId="urn:microsoft.com/office/officeart/2005/8/layout/vList5"/>
    <dgm:cxn modelId="{C84EF878-929E-4E63-A6FD-59421B07CCBD}" srcId="{4EACD007-B79A-4E30-B506-25AACD99F1AE}" destId="{376543B6-B590-4579-BD60-0BD6CE3600EE}" srcOrd="0" destOrd="0" parTransId="{089E9811-A94B-4788-922A-D48B3DA9002E}" sibTransId="{FC700520-79E6-4D4B-A8CD-620634E6F696}"/>
    <dgm:cxn modelId="{24304F90-BCA1-8249-A428-95DF9ADA1DD3}" type="presOf" srcId="{BF5F8749-710A-44F4-9519-20B57B27E8A9}" destId="{3C4B2A5F-4B0B-944F-ADDD-FA6D6D1673F7}" srcOrd="0" destOrd="2" presId="urn:microsoft.com/office/officeart/2005/8/layout/vList5"/>
    <dgm:cxn modelId="{553B009E-0B77-4147-918C-871106AF40FE}" type="presOf" srcId="{52ACFBDA-01FF-483E-A281-43557FD70B6F}" destId="{969547C0-D996-9D40-BEAA-268D4ADD9C3C}" srcOrd="0" destOrd="0" presId="urn:microsoft.com/office/officeart/2005/8/layout/vList5"/>
    <dgm:cxn modelId="{044B1BBC-DBE7-BA43-A926-562665D138F5}" type="presOf" srcId="{376543B6-B590-4579-BD60-0BD6CE3600EE}" destId="{D657295B-DFF4-C745-8E45-F5EDF6E00870}" srcOrd="0" destOrd="0" presId="urn:microsoft.com/office/officeart/2005/8/layout/vList5"/>
    <dgm:cxn modelId="{57E437BD-E7FE-4E65-979F-B5239C41ADD9}" srcId="{4EACD007-B79A-4E30-B506-25AACD99F1AE}" destId="{5EC4E861-5B7B-4A79-9D5B-EF89019FD378}" srcOrd="1" destOrd="0" parTransId="{86304272-8C12-48BC-99FA-8901A3476BEE}" sibTransId="{21F236BF-6C35-4195-855B-9472A2A72D6A}"/>
    <dgm:cxn modelId="{66B7BED3-ED05-45C2-A6CC-C1550D5B74A5}" srcId="{1ECF193C-3DA2-4109-9580-F339C6C89F95}" destId="{52ACFBDA-01FF-483E-A281-43557FD70B6F}" srcOrd="0" destOrd="0" parTransId="{7AA041DE-BF13-4CD0-BEB7-FBD8DD9B8D70}" sibTransId="{8F69C97D-3DD3-436F-871B-B104ED1DA21F}"/>
    <dgm:cxn modelId="{EA4034D8-B952-4DCD-96D3-53A5A23FC45C}" srcId="{52ACFBDA-01FF-483E-A281-43557FD70B6F}" destId="{9736FBB4-371A-4FFE-9E75-F48B494D1449}" srcOrd="1" destOrd="0" parTransId="{0852CB56-31E8-4A6C-9FF6-3024A47EA812}" sibTransId="{79B76E56-BF35-446E-BD6B-1FC57B4EBB56}"/>
    <dgm:cxn modelId="{E68C8BE0-331B-3540-9FC4-B4C832AD18DE}" type="presOf" srcId="{5EC4E861-5B7B-4A79-9D5B-EF89019FD378}" destId="{D657295B-DFF4-C745-8E45-F5EDF6E00870}" srcOrd="0" destOrd="1" presId="urn:microsoft.com/office/officeart/2005/8/layout/vList5"/>
    <dgm:cxn modelId="{6666E7E7-98D5-C240-ACAC-AB684CE6714A}" type="presOf" srcId="{4EACD007-B79A-4E30-B506-25AACD99F1AE}" destId="{1DEF3CAD-A2C4-E04E-9982-7CC4A26AB85C}" srcOrd="0" destOrd="0" presId="urn:microsoft.com/office/officeart/2005/8/layout/vList5"/>
    <dgm:cxn modelId="{62D555EC-8BA3-4AC6-A312-080E91F80110}" srcId="{52ACFBDA-01FF-483E-A281-43557FD70B6F}" destId="{A863C36E-4C56-4EED-97AD-1DAC35C5A364}" srcOrd="0" destOrd="0" parTransId="{F94D3167-1963-40E4-B40B-95A6C8069D1F}" sibTransId="{59FFA68E-5BC8-4BCF-81D2-6E28DE9113ED}"/>
    <dgm:cxn modelId="{851BFC50-3DB5-E041-B79A-F1B3404C21C0}" type="presParOf" srcId="{77F8258F-A23F-E640-AA18-6279782B5E83}" destId="{233AD704-D8C2-884E-8DAE-5186638A6B8F}" srcOrd="0" destOrd="0" presId="urn:microsoft.com/office/officeart/2005/8/layout/vList5"/>
    <dgm:cxn modelId="{BEE1C17E-2657-C54D-9767-27F3FB25827D}" type="presParOf" srcId="{233AD704-D8C2-884E-8DAE-5186638A6B8F}" destId="{969547C0-D996-9D40-BEAA-268D4ADD9C3C}" srcOrd="0" destOrd="0" presId="urn:microsoft.com/office/officeart/2005/8/layout/vList5"/>
    <dgm:cxn modelId="{5C6BE16C-D1B7-3B42-93A6-ADCE9BEE8C94}" type="presParOf" srcId="{233AD704-D8C2-884E-8DAE-5186638A6B8F}" destId="{3C4B2A5F-4B0B-944F-ADDD-FA6D6D1673F7}" srcOrd="1" destOrd="0" presId="urn:microsoft.com/office/officeart/2005/8/layout/vList5"/>
    <dgm:cxn modelId="{317057A4-D443-1C47-AF07-E0DE8E4D6F48}" type="presParOf" srcId="{77F8258F-A23F-E640-AA18-6279782B5E83}" destId="{5610C1BB-06A1-114A-A840-8ECF48673624}" srcOrd="1" destOrd="0" presId="urn:microsoft.com/office/officeart/2005/8/layout/vList5"/>
    <dgm:cxn modelId="{DE6E78F1-F74A-9747-857A-2FB4A094CFB0}" type="presParOf" srcId="{77F8258F-A23F-E640-AA18-6279782B5E83}" destId="{679BC8B6-E6AA-A24B-8A21-4758D62581E0}" srcOrd="2" destOrd="0" presId="urn:microsoft.com/office/officeart/2005/8/layout/vList5"/>
    <dgm:cxn modelId="{07545EB2-85FE-484C-B621-8F30FAA9F0A1}" type="presParOf" srcId="{679BC8B6-E6AA-A24B-8A21-4758D62581E0}" destId="{1DEF3CAD-A2C4-E04E-9982-7CC4A26AB85C}" srcOrd="0" destOrd="0" presId="urn:microsoft.com/office/officeart/2005/8/layout/vList5"/>
    <dgm:cxn modelId="{18F036B7-A0EE-354B-BE55-D4446588793A}" type="presParOf" srcId="{679BC8B6-E6AA-A24B-8A21-4758D62581E0}" destId="{D657295B-DFF4-C745-8E45-F5EDF6E0087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70BECB-3E00-4BFD-987F-1942AFDD422C}" type="doc">
      <dgm:prSet loTypeId="urn:microsoft.com/office/officeart/2018/5/layout/IconCircleLabelList" loCatId="icon" qsTypeId="urn:microsoft.com/office/officeart/2005/8/quickstyle/simple4" qsCatId="simple" csTypeId="urn:microsoft.com/office/officeart/2018/5/colors/Iconchunking_neutralbg_colorful1" csCatId="colorful" phldr="1"/>
      <dgm:spPr/>
      <dgm:t>
        <a:bodyPr/>
        <a:lstStyle/>
        <a:p>
          <a:endParaRPr lang="en-US"/>
        </a:p>
      </dgm:t>
    </dgm:pt>
    <dgm:pt modelId="{3A852AD5-3AFE-4A25-8B97-1221D325E31F}">
      <dgm:prSet/>
      <dgm:spPr/>
      <dgm:t>
        <a:bodyPr/>
        <a:lstStyle/>
        <a:p>
          <a:pPr>
            <a:lnSpc>
              <a:spcPct val="100000"/>
            </a:lnSpc>
            <a:defRPr cap="all"/>
          </a:pPr>
          <a:r>
            <a:rPr lang="en-US" dirty="0">
              <a:solidFill>
                <a:schemeClr val="bg1"/>
              </a:solidFill>
            </a:rPr>
            <a:t>Complete the Classroom Management Self Assessment Checklist</a:t>
          </a:r>
        </a:p>
      </dgm:t>
    </dgm:pt>
    <dgm:pt modelId="{FFC48CD4-EE17-48B7-AECA-E9B91E720DB8}" type="parTrans" cxnId="{D0905A9A-1744-4678-9FF1-BF99BAE758B7}">
      <dgm:prSet/>
      <dgm:spPr/>
      <dgm:t>
        <a:bodyPr/>
        <a:lstStyle/>
        <a:p>
          <a:endParaRPr lang="en-US"/>
        </a:p>
      </dgm:t>
    </dgm:pt>
    <dgm:pt modelId="{E66F3E2B-29F7-4BBD-A7EF-4CDFC09CD6E8}" type="sibTrans" cxnId="{D0905A9A-1744-4678-9FF1-BF99BAE758B7}">
      <dgm:prSet/>
      <dgm:spPr/>
      <dgm:t>
        <a:bodyPr/>
        <a:lstStyle/>
        <a:p>
          <a:endParaRPr lang="en-US"/>
        </a:p>
      </dgm:t>
    </dgm:pt>
    <dgm:pt modelId="{693C79CE-4530-45C5-954D-90321041926C}">
      <dgm:prSet/>
      <dgm:spPr/>
      <dgm:t>
        <a:bodyPr/>
        <a:lstStyle/>
        <a:p>
          <a:pPr>
            <a:lnSpc>
              <a:spcPct val="100000"/>
            </a:lnSpc>
            <a:defRPr cap="all"/>
          </a:pPr>
          <a:r>
            <a:rPr lang="en-US" dirty="0">
              <a:solidFill>
                <a:schemeClr val="bg1"/>
              </a:solidFill>
            </a:rPr>
            <a:t>What are your strengths? Areas to develop?</a:t>
          </a:r>
        </a:p>
      </dgm:t>
    </dgm:pt>
    <dgm:pt modelId="{03C71F3F-CB26-48FC-8825-ABCBB98053AA}" type="parTrans" cxnId="{11EBFE3F-7B9B-47C8-B2B5-6B58D9B7989E}">
      <dgm:prSet/>
      <dgm:spPr/>
      <dgm:t>
        <a:bodyPr/>
        <a:lstStyle/>
        <a:p>
          <a:endParaRPr lang="en-US"/>
        </a:p>
      </dgm:t>
    </dgm:pt>
    <dgm:pt modelId="{74865DBB-B5F5-4CD0-BD24-89D9F593DF74}" type="sibTrans" cxnId="{11EBFE3F-7B9B-47C8-B2B5-6B58D9B7989E}">
      <dgm:prSet/>
      <dgm:spPr/>
      <dgm:t>
        <a:bodyPr/>
        <a:lstStyle/>
        <a:p>
          <a:endParaRPr lang="en-US"/>
        </a:p>
      </dgm:t>
    </dgm:pt>
    <dgm:pt modelId="{68F89F6A-D2A4-41E3-97E8-64A998F253B6}">
      <dgm:prSet/>
      <dgm:spPr/>
      <dgm:t>
        <a:bodyPr/>
        <a:lstStyle/>
        <a:p>
          <a:pPr>
            <a:lnSpc>
              <a:spcPct val="100000"/>
            </a:lnSpc>
            <a:defRPr cap="all"/>
          </a:pPr>
          <a:r>
            <a:rPr lang="en-US" dirty="0">
              <a:solidFill>
                <a:schemeClr val="bg1"/>
              </a:solidFill>
            </a:rPr>
            <a:t>Pick Two Items To Focus on and Set a Goal</a:t>
          </a:r>
        </a:p>
      </dgm:t>
    </dgm:pt>
    <dgm:pt modelId="{E2BA129B-D725-4126-8989-3F897A8DC9EF}" type="parTrans" cxnId="{FF70DD5E-6FC0-4F34-8284-5F9D16EAE4C7}">
      <dgm:prSet/>
      <dgm:spPr/>
      <dgm:t>
        <a:bodyPr/>
        <a:lstStyle/>
        <a:p>
          <a:endParaRPr lang="en-US"/>
        </a:p>
      </dgm:t>
    </dgm:pt>
    <dgm:pt modelId="{4F39DE29-24F6-4E17-BA02-AF407CCE6042}" type="sibTrans" cxnId="{FF70DD5E-6FC0-4F34-8284-5F9D16EAE4C7}">
      <dgm:prSet/>
      <dgm:spPr/>
      <dgm:t>
        <a:bodyPr/>
        <a:lstStyle/>
        <a:p>
          <a:endParaRPr lang="en-US"/>
        </a:p>
      </dgm:t>
    </dgm:pt>
    <dgm:pt modelId="{C498B5D3-202C-4B7C-968A-FF0B7CFDE191}" type="pres">
      <dgm:prSet presAssocID="{A370BECB-3E00-4BFD-987F-1942AFDD422C}" presName="root" presStyleCnt="0">
        <dgm:presLayoutVars>
          <dgm:dir/>
          <dgm:resizeHandles val="exact"/>
        </dgm:presLayoutVars>
      </dgm:prSet>
      <dgm:spPr/>
    </dgm:pt>
    <dgm:pt modelId="{659335BF-A04A-46A5-A191-3AD6EBB70AEB}" type="pres">
      <dgm:prSet presAssocID="{3A852AD5-3AFE-4A25-8B97-1221D325E31F}" presName="compNode" presStyleCnt="0"/>
      <dgm:spPr/>
    </dgm:pt>
    <dgm:pt modelId="{088C6DEE-E202-4A8D-B5C4-C8DB5553A3D5}" type="pres">
      <dgm:prSet presAssocID="{3A852AD5-3AFE-4A25-8B97-1221D325E31F}" presName="iconBgRect" presStyleLbl="bgShp" presStyleIdx="0" presStyleCnt="3"/>
      <dgm:spPr/>
    </dgm:pt>
    <dgm:pt modelId="{2CBD50BD-C9A1-4317-BB4C-61DC0F24FD61}" type="pres">
      <dgm:prSet presAssocID="{3A852AD5-3AFE-4A25-8B97-1221D325E3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995DDBC-5704-49D4-B57A-B97AFE2DFE90}" type="pres">
      <dgm:prSet presAssocID="{3A852AD5-3AFE-4A25-8B97-1221D325E31F}" presName="spaceRect" presStyleCnt="0"/>
      <dgm:spPr/>
    </dgm:pt>
    <dgm:pt modelId="{E36B60C6-B02D-4FB0-AE73-8D27EB0E5DAF}" type="pres">
      <dgm:prSet presAssocID="{3A852AD5-3AFE-4A25-8B97-1221D325E31F}" presName="textRect" presStyleLbl="revTx" presStyleIdx="0" presStyleCnt="3">
        <dgm:presLayoutVars>
          <dgm:chMax val="1"/>
          <dgm:chPref val="1"/>
        </dgm:presLayoutVars>
      </dgm:prSet>
      <dgm:spPr/>
    </dgm:pt>
    <dgm:pt modelId="{672927E1-CC09-4E80-A8EE-73A5581BD205}" type="pres">
      <dgm:prSet presAssocID="{E66F3E2B-29F7-4BBD-A7EF-4CDFC09CD6E8}" presName="sibTrans" presStyleCnt="0"/>
      <dgm:spPr/>
    </dgm:pt>
    <dgm:pt modelId="{EA0C5DA7-FAA8-4952-8D66-76666B129644}" type="pres">
      <dgm:prSet presAssocID="{693C79CE-4530-45C5-954D-90321041926C}" presName="compNode" presStyleCnt="0"/>
      <dgm:spPr/>
    </dgm:pt>
    <dgm:pt modelId="{7D3A098D-5835-49C1-8F37-EF8AB9876C2A}" type="pres">
      <dgm:prSet presAssocID="{693C79CE-4530-45C5-954D-90321041926C}" presName="iconBgRect" presStyleLbl="bgShp" presStyleIdx="1" presStyleCnt="3"/>
      <dgm:spPr/>
    </dgm:pt>
    <dgm:pt modelId="{66D31E12-73A0-46CC-B671-540FB9CC3FB9}" type="pres">
      <dgm:prSet presAssocID="{693C79CE-4530-45C5-954D-9032104192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09082420-DE11-4172-A969-F5072575FFA8}" type="pres">
      <dgm:prSet presAssocID="{693C79CE-4530-45C5-954D-90321041926C}" presName="spaceRect" presStyleCnt="0"/>
      <dgm:spPr/>
    </dgm:pt>
    <dgm:pt modelId="{AAEBD9F9-AED7-4135-904D-2C896EC9B7C9}" type="pres">
      <dgm:prSet presAssocID="{693C79CE-4530-45C5-954D-90321041926C}" presName="textRect" presStyleLbl="revTx" presStyleIdx="1" presStyleCnt="3">
        <dgm:presLayoutVars>
          <dgm:chMax val="1"/>
          <dgm:chPref val="1"/>
        </dgm:presLayoutVars>
      </dgm:prSet>
      <dgm:spPr/>
    </dgm:pt>
    <dgm:pt modelId="{29FD4A1F-B81F-4CFF-93FB-CB8A9C6C9E22}" type="pres">
      <dgm:prSet presAssocID="{74865DBB-B5F5-4CD0-BD24-89D9F593DF74}" presName="sibTrans" presStyleCnt="0"/>
      <dgm:spPr/>
    </dgm:pt>
    <dgm:pt modelId="{D76E8CCA-ECF1-4014-8000-A9E79820A104}" type="pres">
      <dgm:prSet presAssocID="{68F89F6A-D2A4-41E3-97E8-64A998F253B6}" presName="compNode" presStyleCnt="0"/>
      <dgm:spPr/>
    </dgm:pt>
    <dgm:pt modelId="{5F0D0888-A807-484F-B3A0-5B21A9805512}" type="pres">
      <dgm:prSet presAssocID="{68F89F6A-D2A4-41E3-97E8-64A998F253B6}" presName="iconBgRect" presStyleLbl="bgShp" presStyleIdx="2" presStyleCnt="3"/>
      <dgm:spPr/>
    </dgm:pt>
    <dgm:pt modelId="{FD3C696F-2027-4E5C-AC99-96D9401B61C2}" type="pres">
      <dgm:prSet presAssocID="{68F89F6A-D2A4-41E3-97E8-64A998F253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6A425535-F8F4-45E3-81FA-5F5E81E78920}" type="pres">
      <dgm:prSet presAssocID="{68F89F6A-D2A4-41E3-97E8-64A998F253B6}" presName="spaceRect" presStyleCnt="0"/>
      <dgm:spPr/>
    </dgm:pt>
    <dgm:pt modelId="{900584D4-A2B5-4C5B-B6AC-CE3FC8957AF3}" type="pres">
      <dgm:prSet presAssocID="{68F89F6A-D2A4-41E3-97E8-64A998F253B6}" presName="textRect" presStyleLbl="revTx" presStyleIdx="2" presStyleCnt="3">
        <dgm:presLayoutVars>
          <dgm:chMax val="1"/>
          <dgm:chPref val="1"/>
        </dgm:presLayoutVars>
      </dgm:prSet>
      <dgm:spPr/>
    </dgm:pt>
  </dgm:ptLst>
  <dgm:cxnLst>
    <dgm:cxn modelId="{2FCC0706-1166-A748-B6A9-155C92D32247}" type="presOf" srcId="{68F89F6A-D2A4-41E3-97E8-64A998F253B6}" destId="{900584D4-A2B5-4C5B-B6AC-CE3FC8957AF3}" srcOrd="0" destOrd="0" presId="urn:microsoft.com/office/officeart/2018/5/layout/IconCircleLabelList"/>
    <dgm:cxn modelId="{B5B5C61A-B8DB-6041-9BB5-72695785F64A}" type="presOf" srcId="{3A852AD5-3AFE-4A25-8B97-1221D325E31F}" destId="{E36B60C6-B02D-4FB0-AE73-8D27EB0E5DAF}" srcOrd="0" destOrd="0" presId="urn:microsoft.com/office/officeart/2018/5/layout/IconCircleLabelList"/>
    <dgm:cxn modelId="{11EBFE3F-7B9B-47C8-B2B5-6B58D9B7989E}" srcId="{A370BECB-3E00-4BFD-987F-1942AFDD422C}" destId="{693C79CE-4530-45C5-954D-90321041926C}" srcOrd="1" destOrd="0" parTransId="{03C71F3F-CB26-48FC-8825-ABCBB98053AA}" sibTransId="{74865DBB-B5F5-4CD0-BD24-89D9F593DF74}"/>
    <dgm:cxn modelId="{FF70DD5E-6FC0-4F34-8284-5F9D16EAE4C7}" srcId="{A370BECB-3E00-4BFD-987F-1942AFDD422C}" destId="{68F89F6A-D2A4-41E3-97E8-64A998F253B6}" srcOrd="2" destOrd="0" parTransId="{E2BA129B-D725-4126-8989-3F897A8DC9EF}" sibTransId="{4F39DE29-24F6-4E17-BA02-AF407CCE6042}"/>
    <dgm:cxn modelId="{D0905A9A-1744-4678-9FF1-BF99BAE758B7}" srcId="{A370BECB-3E00-4BFD-987F-1942AFDD422C}" destId="{3A852AD5-3AFE-4A25-8B97-1221D325E31F}" srcOrd="0" destOrd="0" parTransId="{FFC48CD4-EE17-48B7-AECA-E9B91E720DB8}" sibTransId="{E66F3E2B-29F7-4BBD-A7EF-4CDFC09CD6E8}"/>
    <dgm:cxn modelId="{9B56DDB2-FDF2-0C45-B118-D24AE54627C0}" type="presOf" srcId="{A370BECB-3E00-4BFD-987F-1942AFDD422C}" destId="{C498B5D3-202C-4B7C-968A-FF0B7CFDE191}" srcOrd="0" destOrd="0" presId="urn:microsoft.com/office/officeart/2018/5/layout/IconCircleLabelList"/>
    <dgm:cxn modelId="{71CD05F9-7D19-8543-85EE-E424D1A713B4}" type="presOf" srcId="{693C79CE-4530-45C5-954D-90321041926C}" destId="{AAEBD9F9-AED7-4135-904D-2C896EC9B7C9}" srcOrd="0" destOrd="0" presId="urn:microsoft.com/office/officeart/2018/5/layout/IconCircleLabelList"/>
    <dgm:cxn modelId="{84EC4A82-CE9F-684E-A542-74629F0F97AB}" type="presParOf" srcId="{C498B5D3-202C-4B7C-968A-FF0B7CFDE191}" destId="{659335BF-A04A-46A5-A191-3AD6EBB70AEB}" srcOrd="0" destOrd="0" presId="urn:microsoft.com/office/officeart/2018/5/layout/IconCircleLabelList"/>
    <dgm:cxn modelId="{6B43228C-11C3-7C4B-B99C-DE489335F937}" type="presParOf" srcId="{659335BF-A04A-46A5-A191-3AD6EBB70AEB}" destId="{088C6DEE-E202-4A8D-B5C4-C8DB5553A3D5}" srcOrd="0" destOrd="0" presId="urn:microsoft.com/office/officeart/2018/5/layout/IconCircleLabelList"/>
    <dgm:cxn modelId="{6EBE2905-0117-C64D-9801-26DFE86D229A}" type="presParOf" srcId="{659335BF-A04A-46A5-A191-3AD6EBB70AEB}" destId="{2CBD50BD-C9A1-4317-BB4C-61DC0F24FD61}" srcOrd="1" destOrd="0" presId="urn:microsoft.com/office/officeart/2018/5/layout/IconCircleLabelList"/>
    <dgm:cxn modelId="{0FCFB314-97EF-8643-B139-70791C0B4334}" type="presParOf" srcId="{659335BF-A04A-46A5-A191-3AD6EBB70AEB}" destId="{F995DDBC-5704-49D4-B57A-B97AFE2DFE90}" srcOrd="2" destOrd="0" presId="urn:microsoft.com/office/officeart/2018/5/layout/IconCircleLabelList"/>
    <dgm:cxn modelId="{7404903F-4E62-F34C-BFF7-081A4B41B515}" type="presParOf" srcId="{659335BF-A04A-46A5-A191-3AD6EBB70AEB}" destId="{E36B60C6-B02D-4FB0-AE73-8D27EB0E5DAF}" srcOrd="3" destOrd="0" presId="urn:microsoft.com/office/officeart/2018/5/layout/IconCircleLabelList"/>
    <dgm:cxn modelId="{8049A760-CD9E-8744-9A44-C2EA44A77EAF}" type="presParOf" srcId="{C498B5D3-202C-4B7C-968A-FF0B7CFDE191}" destId="{672927E1-CC09-4E80-A8EE-73A5581BD205}" srcOrd="1" destOrd="0" presId="urn:microsoft.com/office/officeart/2018/5/layout/IconCircleLabelList"/>
    <dgm:cxn modelId="{245ADBC4-DE3B-6943-ADF5-2E9BFA990C4B}" type="presParOf" srcId="{C498B5D3-202C-4B7C-968A-FF0B7CFDE191}" destId="{EA0C5DA7-FAA8-4952-8D66-76666B129644}" srcOrd="2" destOrd="0" presId="urn:microsoft.com/office/officeart/2018/5/layout/IconCircleLabelList"/>
    <dgm:cxn modelId="{005B4C99-0B02-8040-920E-886BD431D98E}" type="presParOf" srcId="{EA0C5DA7-FAA8-4952-8D66-76666B129644}" destId="{7D3A098D-5835-49C1-8F37-EF8AB9876C2A}" srcOrd="0" destOrd="0" presId="urn:microsoft.com/office/officeart/2018/5/layout/IconCircleLabelList"/>
    <dgm:cxn modelId="{91B7B396-C147-414C-82F6-30E51AD87F4D}" type="presParOf" srcId="{EA0C5DA7-FAA8-4952-8D66-76666B129644}" destId="{66D31E12-73A0-46CC-B671-540FB9CC3FB9}" srcOrd="1" destOrd="0" presId="urn:microsoft.com/office/officeart/2018/5/layout/IconCircleLabelList"/>
    <dgm:cxn modelId="{F8DA74EC-65BD-914A-9519-AF864EC2242E}" type="presParOf" srcId="{EA0C5DA7-FAA8-4952-8D66-76666B129644}" destId="{09082420-DE11-4172-A969-F5072575FFA8}" srcOrd="2" destOrd="0" presId="urn:microsoft.com/office/officeart/2018/5/layout/IconCircleLabelList"/>
    <dgm:cxn modelId="{348D5E2E-3F6E-A14C-9CEB-66B7BF1DE3C2}" type="presParOf" srcId="{EA0C5DA7-FAA8-4952-8D66-76666B129644}" destId="{AAEBD9F9-AED7-4135-904D-2C896EC9B7C9}" srcOrd="3" destOrd="0" presId="urn:microsoft.com/office/officeart/2018/5/layout/IconCircleLabelList"/>
    <dgm:cxn modelId="{95F9CA04-D3D2-CD45-B979-A9021E09C46E}" type="presParOf" srcId="{C498B5D3-202C-4B7C-968A-FF0B7CFDE191}" destId="{29FD4A1F-B81F-4CFF-93FB-CB8A9C6C9E22}" srcOrd="3" destOrd="0" presId="urn:microsoft.com/office/officeart/2018/5/layout/IconCircleLabelList"/>
    <dgm:cxn modelId="{A77DBA29-0632-FF46-BB7E-B7B16DB02E9B}" type="presParOf" srcId="{C498B5D3-202C-4B7C-968A-FF0B7CFDE191}" destId="{D76E8CCA-ECF1-4014-8000-A9E79820A104}" srcOrd="4" destOrd="0" presId="urn:microsoft.com/office/officeart/2018/5/layout/IconCircleLabelList"/>
    <dgm:cxn modelId="{B6E5B16C-752D-B647-A5D0-73E89FA7E15F}" type="presParOf" srcId="{D76E8CCA-ECF1-4014-8000-A9E79820A104}" destId="{5F0D0888-A807-484F-B3A0-5B21A9805512}" srcOrd="0" destOrd="0" presId="urn:microsoft.com/office/officeart/2018/5/layout/IconCircleLabelList"/>
    <dgm:cxn modelId="{8CC8602F-275F-A140-AF7F-B74F5C94BB96}" type="presParOf" srcId="{D76E8CCA-ECF1-4014-8000-A9E79820A104}" destId="{FD3C696F-2027-4E5C-AC99-96D9401B61C2}" srcOrd="1" destOrd="0" presId="urn:microsoft.com/office/officeart/2018/5/layout/IconCircleLabelList"/>
    <dgm:cxn modelId="{DC71F0DD-73D2-BB47-A7CE-B54792B3041C}" type="presParOf" srcId="{D76E8CCA-ECF1-4014-8000-A9E79820A104}" destId="{6A425535-F8F4-45E3-81FA-5F5E81E78920}" srcOrd="2" destOrd="0" presId="urn:microsoft.com/office/officeart/2018/5/layout/IconCircleLabelList"/>
    <dgm:cxn modelId="{FAA7F997-FA6E-0749-A325-B1B08DE3D0F6}" type="presParOf" srcId="{D76E8CCA-ECF1-4014-8000-A9E79820A104}" destId="{900584D4-A2B5-4C5B-B6AC-CE3FC8957AF3}"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2BC87-F884-924C-A2A9-FBD420FCC4FE}">
      <dsp:nvSpPr>
        <dsp:cNvPr id="0" name=""/>
        <dsp:cNvSpPr/>
      </dsp:nvSpPr>
      <dsp:spPr>
        <a:xfrm>
          <a:off x="2864887" y="1790256"/>
          <a:ext cx="2579339" cy="1968393"/>
        </a:xfrm>
        <a:prstGeom prst="hexagon">
          <a:avLst>
            <a:gd name="adj" fmla="val 28570"/>
            <a:gd name="vf" fmla="val 115470"/>
          </a:avLst>
        </a:prstGeom>
        <a:solidFill>
          <a:schemeClr val="bg2">
            <a:lumMod val="5000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Routines &amp; Procedures</a:t>
          </a:r>
        </a:p>
      </dsp:txBody>
      <dsp:txXfrm>
        <a:off x="3267289" y="2097344"/>
        <a:ext cx="1774535" cy="1354217"/>
      </dsp:txXfrm>
    </dsp:sp>
    <dsp:sp modelId="{06D18B28-44B0-2643-A2D6-3CF916CE9E88}">
      <dsp:nvSpPr>
        <dsp:cNvPr id="0" name=""/>
        <dsp:cNvSpPr/>
      </dsp:nvSpPr>
      <dsp:spPr>
        <a:xfrm>
          <a:off x="4441707" y="848512"/>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FF3F99-E754-2A49-9F57-DBFEA369BA8C}">
      <dsp:nvSpPr>
        <dsp:cNvPr id="0" name=""/>
        <dsp:cNvSpPr/>
      </dsp:nvSpPr>
      <dsp:spPr>
        <a:xfrm>
          <a:off x="3045881" y="0"/>
          <a:ext cx="2225822"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Consistently implemented</a:t>
          </a:r>
        </a:p>
      </dsp:txBody>
      <dsp:txXfrm>
        <a:off x="3384999" y="245786"/>
        <a:ext cx="1547586" cy="1121656"/>
      </dsp:txXfrm>
    </dsp:sp>
    <dsp:sp modelId="{A5D68851-031A-8840-98BF-3008C46E8C46}">
      <dsp:nvSpPr>
        <dsp:cNvPr id="0" name=""/>
        <dsp:cNvSpPr/>
      </dsp:nvSpPr>
      <dsp:spPr>
        <a:xfrm>
          <a:off x="5443686" y="2231438"/>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AED52-2ECD-7145-9D16-05187C981B3D}">
      <dsp:nvSpPr>
        <dsp:cNvPr id="0" name=""/>
        <dsp:cNvSpPr/>
      </dsp:nvSpPr>
      <dsp:spPr>
        <a:xfrm>
          <a:off x="4936609" y="992243"/>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Teach needed behaviors</a:t>
          </a:r>
        </a:p>
      </dsp:txBody>
      <dsp:txXfrm>
        <a:off x="5245638" y="1259589"/>
        <a:ext cx="1246692" cy="1078536"/>
      </dsp:txXfrm>
    </dsp:sp>
    <dsp:sp modelId="{AA12FA4E-2789-9B4C-B7FB-D93FB367B6E7}">
      <dsp:nvSpPr>
        <dsp:cNvPr id="0" name=""/>
        <dsp:cNvSpPr/>
      </dsp:nvSpPr>
      <dsp:spPr>
        <a:xfrm>
          <a:off x="4747647" y="3792501"/>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B36B4F-60ED-A344-B897-DE54E84C3F2F}">
      <dsp:nvSpPr>
        <dsp:cNvPr id="0" name=""/>
        <dsp:cNvSpPr/>
      </dsp:nvSpPr>
      <dsp:spPr>
        <a:xfrm>
          <a:off x="4936609" y="2942879"/>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Practiced and reinforced</a:t>
          </a:r>
        </a:p>
      </dsp:txBody>
      <dsp:txXfrm>
        <a:off x="5245638" y="3210225"/>
        <a:ext cx="1246692" cy="1078536"/>
      </dsp:txXfrm>
    </dsp:sp>
    <dsp:sp modelId="{66006584-EB8B-D24E-8575-28E0254F42D8}">
      <dsp:nvSpPr>
        <dsp:cNvPr id="0" name=""/>
        <dsp:cNvSpPr/>
      </dsp:nvSpPr>
      <dsp:spPr>
        <a:xfrm>
          <a:off x="3021045" y="3954545"/>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92BA1-1D0F-9E4A-9E3D-485AFE9D9E2A}">
      <dsp:nvSpPr>
        <dsp:cNvPr id="0" name=""/>
        <dsp:cNvSpPr/>
      </dsp:nvSpPr>
      <dsp:spPr>
        <a:xfrm>
          <a:off x="3226416" y="3936232"/>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Series of steps taught explicitly</a:t>
          </a:r>
        </a:p>
      </dsp:txBody>
      <dsp:txXfrm>
        <a:off x="3535445" y="4203578"/>
        <a:ext cx="1246692" cy="1078536"/>
      </dsp:txXfrm>
    </dsp:sp>
    <dsp:sp modelId="{F3E83350-DB19-6F46-84FF-FEF0DA3274A9}">
      <dsp:nvSpPr>
        <dsp:cNvPr id="0" name=""/>
        <dsp:cNvSpPr/>
      </dsp:nvSpPr>
      <dsp:spPr>
        <a:xfrm>
          <a:off x="2002657" y="2572175"/>
          <a:ext cx="858536" cy="73974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88FBC-3FBD-6C4B-9A9E-4342F2EB28F2}">
      <dsp:nvSpPr>
        <dsp:cNvPr id="0" name=""/>
        <dsp:cNvSpPr/>
      </dsp:nvSpPr>
      <dsp:spPr>
        <a:xfrm>
          <a:off x="1508284" y="2943989"/>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Posted clearly</a:t>
          </a:r>
        </a:p>
      </dsp:txBody>
      <dsp:txXfrm>
        <a:off x="1817313" y="3211335"/>
        <a:ext cx="1246692" cy="1078536"/>
      </dsp:txXfrm>
    </dsp:sp>
    <dsp:sp modelId="{19BA23EB-692F-A546-8015-916978746304}">
      <dsp:nvSpPr>
        <dsp:cNvPr id="0" name=""/>
        <dsp:cNvSpPr/>
      </dsp:nvSpPr>
      <dsp:spPr>
        <a:xfrm>
          <a:off x="1508284" y="990023"/>
          <a:ext cx="1864750" cy="1613228"/>
        </a:xfrm>
        <a:prstGeom prst="hexagon">
          <a:avLst>
            <a:gd name="adj" fmla="val 28570"/>
            <a:gd name="vf" fmla="val 11547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“Do” statements</a:t>
          </a:r>
        </a:p>
      </dsp:txBody>
      <dsp:txXfrm>
        <a:off x="1817313" y="1257369"/>
        <a:ext cx="1246692" cy="1078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4ED00-443F-4DCC-B882-9696BD1384AC}">
      <dsp:nvSpPr>
        <dsp:cNvPr id="0" name=""/>
        <dsp:cNvSpPr/>
      </dsp:nvSpPr>
      <dsp:spPr>
        <a:xfrm>
          <a:off x="2392636" y="572071"/>
          <a:ext cx="4030939" cy="4030939"/>
        </a:xfrm>
        <a:prstGeom prst="blockArc">
          <a:avLst>
            <a:gd name="adj1" fmla="val 10800000"/>
            <a:gd name="adj2" fmla="val 1620000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734024-E40C-402C-82A0-8376E16601BF}">
      <dsp:nvSpPr>
        <dsp:cNvPr id="0" name=""/>
        <dsp:cNvSpPr/>
      </dsp:nvSpPr>
      <dsp:spPr>
        <a:xfrm>
          <a:off x="2392457" y="545527"/>
          <a:ext cx="4030939" cy="4030939"/>
        </a:xfrm>
        <a:prstGeom prst="blockArc">
          <a:avLst>
            <a:gd name="adj1" fmla="val 5451432"/>
            <a:gd name="adj2" fmla="val 10753648"/>
            <a:gd name="adj3" fmla="val 464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F41FB6-7919-4C65-8DB5-6E95B810D3E5}">
      <dsp:nvSpPr>
        <dsp:cNvPr id="0" name=""/>
        <dsp:cNvSpPr/>
      </dsp:nvSpPr>
      <dsp:spPr>
        <a:xfrm>
          <a:off x="2392815" y="545532"/>
          <a:ext cx="4030939" cy="4030939"/>
        </a:xfrm>
        <a:prstGeom prst="blockArc">
          <a:avLst>
            <a:gd name="adj1" fmla="val 46343"/>
            <a:gd name="adj2" fmla="val 5452057"/>
            <a:gd name="adj3" fmla="val 46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1B469A-1B92-46F0-93CC-CBC577FC7599}">
      <dsp:nvSpPr>
        <dsp:cNvPr id="0" name=""/>
        <dsp:cNvSpPr/>
      </dsp:nvSpPr>
      <dsp:spPr>
        <a:xfrm>
          <a:off x="2392636" y="572071"/>
          <a:ext cx="4030939" cy="4030939"/>
        </a:xfrm>
        <a:prstGeom prst="blockArc">
          <a:avLst>
            <a:gd name="adj1" fmla="val 16200000"/>
            <a:gd name="adj2" fmla="val 0"/>
            <a:gd name="adj3" fmla="val 464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248C79-B458-4B76-8563-C2B401D85484}">
      <dsp:nvSpPr>
        <dsp:cNvPr id="0" name=""/>
        <dsp:cNvSpPr/>
      </dsp:nvSpPr>
      <dsp:spPr>
        <a:xfrm>
          <a:off x="3479738" y="1659172"/>
          <a:ext cx="1856736" cy="185673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Function of the Behavior</a:t>
          </a:r>
        </a:p>
      </dsp:txBody>
      <dsp:txXfrm>
        <a:off x="3751651" y="1931085"/>
        <a:ext cx="1312910" cy="1312910"/>
      </dsp:txXfrm>
    </dsp:sp>
    <dsp:sp modelId="{E6C5867C-7868-4C5E-87AA-75864033DCA4}">
      <dsp:nvSpPr>
        <dsp:cNvPr id="0" name=""/>
        <dsp:cNvSpPr/>
      </dsp:nvSpPr>
      <dsp:spPr>
        <a:xfrm>
          <a:off x="3258728" y="-30996"/>
          <a:ext cx="2298754" cy="1299715"/>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chemeClr val="bg1"/>
              </a:solidFill>
            </a:rPr>
            <a:t>Escape Motivated Behavior</a:t>
          </a:r>
        </a:p>
        <a:p>
          <a:pPr marL="0" lvl="0" indent="0" algn="ctr" defTabSz="533400">
            <a:lnSpc>
              <a:spcPct val="90000"/>
            </a:lnSpc>
            <a:spcBef>
              <a:spcPct val="0"/>
            </a:spcBef>
            <a:spcAft>
              <a:spcPct val="35000"/>
            </a:spcAft>
            <a:buNone/>
          </a:pPr>
          <a:r>
            <a:rPr lang="en-US" sz="1400" u="none" kern="1200" dirty="0">
              <a:solidFill>
                <a:schemeClr val="bg1"/>
              </a:solidFill>
            </a:rPr>
            <a:t>Attempt to avoid a task, demand, or person</a:t>
          </a:r>
        </a:p>
      </dsp:txBody>
      <dsp:txXfrm>
        <a:off x="3595373" y="159343"/>
        <a:ext cx="1625464" cy="919037"/>
      </dsp:txXfrm>
    </dsp:sp>
    <dsp:sp modelId="{0AD33DF0-5142-4F51-A2A6-74494415D255}">
      <dsp:nvSpPr>
        <dsp:cNvPr id="0" name=""/>
        <dsp:cNvSpPr/>
      </dsp:nvSpPr>
      <dsp:spPr>
        <a:xfrm>
          <a:off x="4918921" y="1937683"/>
          <a:ext cx="2915729" cy="1299715"/>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bg1"/>
              </a:solidFill>
            </a:rPr>
            <a:t>Obtain Tangible Thing Behavior</a:t>
          </a:r>
        </a:p>
        <a:p>
          <a:pPr marL="0" lvl="0" indent="0" algn="ctr" defTabSz="622300">
            <a:lnSpc>
              <a:spcPct val="90000"/>
            </a:lnSpc>
            <a:spcBef>
              <a:spcPct val="0"/>
            </a:spcBef>
            <a:spcAft>
              <a:spcPct val="35000"/>
            </a:spcAft>
            <a:buNone/>
          </a:pPr>
          <a:r>
            <a:rPr lang="en-US" sz="1400" kern="1200" dirty="0">
              <a:solidFill>
                <a:schemeClr val="bg1"/>
              </a:solidFill>
            </a:rPr>
            <a:t>Attempt to get a tangible object or a specific agenda</a:t>
          </a:r>
        </a:p>
      </dsp:txBody>
      <dsp:txXfrm>
        <a:off x="5345920" y="2128022"/>
        <a:ext cx="2061731" cy="919037"/>
      </dsp:txXfrm>
    </dsp:sp>
    <dsp:sp modelId="{D2492E5A-B8D8-4AC6-B6C0-4DDA05FABF90}">
      <dsp:nvSpPr>
        <dsp:cNvPr id="0" name=""/>
        <dsp:cNvSpPr/>
      </dsp:nvSpPr>
      <dsp:spPr>
        <a:xfrm>
          <a:off x="3043049" y="3813209"/>
          <a:ext cx="2670850" cy="1432494"/>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chemeClr val="bg1"/>
              </a:solidFill>
            </a:rPr>
            <a:t>Engaging in Sensory Stimulation Behavior</a:t>
          </a:r>
        </a:p>
        <a:p>
          <a:pPr marL="0" lvl="0" indent="0" algn="ctr" defTabSz="533400">
            <a:lnSpc>
              <a:spcPct val="90000"/>
            </a:lnSpc>
            <a:spcBef>
              <a:spcPct val="0"/>
            </a:spcBef>
            <a:spcAft>
              <a:spcPct val="35000"/>
            </a:spcAft>
            <a:buNone/>
          </a:pPr>
          <a:r>
            <a:rPr lang="en-US" sz="1200" kern="1200" dirty="0">
              <a:solidFill>
                <a:schemeClr val="bg1"/>
              </a:solidFill>
            </a:rPr>
            <a:t>Student is motivated by looks good, sounds good, taste good, or feels good behaviors</a:t>
          </a:r>
          <a:r>
            <a:rPr lang="en-US" sz="1400" kern="1200" dirty="0">
              <a:solidFill>
                <a:schemeClr val="bg1"/>
              </a:solidFill>
            </a:rPr>
            <a:t>.</a:t>
          </a:r>
        </a:p>
      </dsp:txBody>
      <dsp:txXfrm>
        <a:off x="3434186" y="4022993"/>
        <a:ext cx="1888576" cy="1012926"/>
      </dsp:txXfrm>
    </dsp:sp>
    <dsp:sp modelId="{DAD197AE-EC0D-492E-B104-8BF8A6F918DB}">
      <dsp:nvSpPr>
        <dsp:cNvPr id="0" name=""/>
        <dsp:cNvSpPr/>
      </dsp:nvSpPr>
      <dsp:spPr>
        <a:xfrm>
          <a:off x="1029208" y="1937683"/>
          <a:ext cx="2820434" cy="1299715"/>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chemeClr val="bg1"/>
              </a:solidFill>
            </a:rPr>
            <a:t>Attention Seeking Behaviors</a:t>
          </a:r>
        </a:p>
        <a:p>
          <a:pPr marL="0" lvl="0" indent="0" algn="ctr" defTabSz="533400">
            <a:lnSpc>
              <a:spcPct val="90000"/>
            </a:lnSpc>
            <a:spcBef>
              <a:spcPct val="0"/>
            </a:spcBef>
            <a:spcAft>
              <a:spcPct val="35000"/>
            </a:spcAft>
            <a:buNone/>
          </a:pPr>
          <a:r>
            <a:rPr lang="en-US" sz="1400" kern="1200" dirty="0">
              <a:solidFill>
                <a:schemeClr val="bg1"/>
              </a:solidFill>
            </a:rPr>
            <a:t>Student is trying to gain attention from adults or peers</a:t>
          </a:r>
        </a:p>
      </dsp:txBody>
      <dsp:txXfrm>
        <a:off x="1442251" y="2128022"/>
        <a:ext cx="1994348" cy="9190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29702-D875-7444-96F0-FF1254B31FE2}">
      <dsp:nvSpPr>
        <dsp:cNvPr id="0" name=""/>
        <dsp:cNvSpPr/>
      </dsp:nvSpPr>
      <dsp:spPr>
        <a:xfrm>
          <a:off x="1443807" y="300"/>
          <a:ext cx="5775229" cy="1661204"/>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12055" tIns="421946" rIns="112055" bIns="421946" numCol="1" spcCol="1270" anchor="ctr" anchorCtr="0">
          <a:noAutofit/>
        </a:bodyPr>
        <a:lstStyle/>
        <a:p>
          <a:pPr marL="0" lvl="0" indent="0" algn="l" defTabSz="622300">
            <a:lnSpc>
              <a:spcPct val="90000"/>
            </a:lnSpc>
            <a:spcBef>
              <a:spcPct val="0"/>
            </a:spcBef>
            <a:spcAft>
              <a:spcPct val="35000"/>
            </a:spcAft>
            <a:buNone/>
          </a:pPr>
          <a:r>
            <a:rPr lang="en-US" sz="1400" kern="1200" dirty="0"/>
            <a:t>Planned ignoring for off-task behaviors (but providing attention as soon as students are on-task)</a:t>
          </a:r>
        </a:p>
        <a:p>
          <a:pPr marL="0" lvl="0" indent="0" algn="l" defTabSz="622300">
            <a:lnSpc>
              <a:spcPct val="90000"/>
            </a:lnSpc>
            <a:spcBef>
              <a:spcPct val="0"/>
            </a:spcBef>
            <a:spcAft>
              <a:spcPct val="35000"/>
            </a:spcAft>
            <a:buNone/>
          </a:pPr>
          <a:r>
            <a:rPr lang="en-US" sz="1400" kern="1200" dirty="0"/>
            <a:t>Provide more positive attention </a:t>
          </a:r>
          <a:r>
            <a:rPr lang="en-US" sz="1400" u="sng" kern="1200" dirty="0"/>
            <a:t>before</a:t>
          </a:r>
          <a:r>
            <a:rPr lang="en-US" sz="1400" kern="1200" dirty="0"/>
            <a:t> challenging behaviors occur</a:t>
          </a:r>
        </a:p>
        <a:p>
          <a:pPr marL="0" lvl="0" indent="0" algn="l" defTabSz="622300">
            <a:lnSpc>
              <a:spcPct val="90000"/>
            </a:lnSpc>
            <a:spcBef>
              <a:spcPct val="0"/>
            </a:spcBef>
            <a:spcAft>
              <a:spcPct val="35000"/>
            </a:spcAft>
            <a:buNone/>
          </a:pPr>
          <a:r>
            <a:rPr lang="en-US" sz="1400" kern="1200" dirty="0"/>
            <a:t>Teach the student how to get attention in a positive way (e.g., raising her hand</a:t>
          </a:r>
          <a:r>
            <a:rPr lang="en-US" sz="1100" kern="1200" dirty="0"/>
            <a:t>)</a:t>
          </a:r>
        </a:p>
      </dsp:txBody>
      <dsp:txXfrm>
        <a:off x="1443807" y="300"/>
        <a:ext cx="5775229" cy="1661204"/>
      </dsp:txXfrm>
    </dsp:sp>
    <dsp:sp modelId="{53CCC4CE-354A-C442-B7E7-DF8762D0BEC5}">
      <dsp:nvSpPr>
        <dsp:cNvPr id="0" name=""/>
        <dsp:cNvSpPr/>
      </dsp:nvSpPr>
      <dsp:spPr>
        <a:xfrm>
          <a:off x="0" y="300"/>
          <a:ext cx="1443807" cy="166120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76401" tIns="164090" rIns="76401" bIns="164090" numCol="1" spcCol="1270" anchor="ctr" anchorCtr="0">
          <a:noAutofit/>
        </a:bodyPr>
        <a:lstStyle/>
        <a:p>
          <a:pPr marL="0" lvl="0" indent="0" algn="ctr" defTabSz="933450">
            <a:lnSpc>
              <a:spcPct val="90000"/>
            </a:lnSpc>
            <a:spcBef>
              <a:spcPct val="0"/>
            </a:spcBef>
            <a:spcAft>
              <a:spcPct val="35000"/>
            </a:spcAft>
            <a:buNone/>
          </a:pPr>
          <a:r>
            <a:rPr lang="en-US" sz="2100" kern="1200" dirty="0"/>
            <a:t>For students </a:t>
          </a:r>
          <a:r>
            <a:rPr lang="en-US" sz="2100" b="1" u="sng" kern="1200" dirty="0"/>
            <a:t>seeking attention</a:t>
          </a:r>
          <a:r>
            <a:rPr lang="en-US" sz="2100" kern="1200" dirty="0"/>
            <a:t>:</a:t>
          </a:r>
        </a:p>
      </dsp:txBody>
      <dsp:txXfrm>
        <a:off x="0" y="300"/>
        <a:ext cx="1443807" cy="1661204"/>
      </dsp:txXfrm>
    </dsp:sp>
    <dsp:sp modelId="{AF12D18F-55D4-834A-8AF0-88BA3952A9F5}">
      <dsp:nvSpPr>
        <dsp:cNvPr id="0" name=""/>
        <dsp:cNvSpPr/>
      </dsp:nvSpPr>
      <dsp:spPr>
        <a:xfrm>
          <a:off x="1443807" y="1761177"/>
          <a:ext cx="5775229" cy="1661204"/>
        </a:xfrm>
        <a:prstGeom prst="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12055" tIns="421946" rIns="112055" bIns="421946" numCol="1" spcCol="1270" anchor="ctr" anchorCtr="0">
          <a:noAutofit/>
        </a:bodyPr>
        <a:lstStyle/>
        <a:p>
          <a:pPr marL="0" lvl="0" indent="0" algn="l" defTabSz="622300">
            <a:lnSpc>
              <a:spcPct val="90000"/>
            </a:lnSpc>
            <a:spcBef>
              <a:spcPct val="0"/>
            </a:spcBef>
            <a:spcAft>
              <a:spcPct val="35000"/>
            </a:spcAft>
            <a:buNone/>
          </a:pPr>
          <a:r>
            <a:rPr lang="en-US" sz="1400" kern="1200" dirty="0"/>
            <a:t>Praise a nearby peer who is on-task while ignoring target student: “I like how Julie is focused on her math with a quiet mouth and safe body.”</a:t>
          </a:r>
        </a:p>
        <a:p>
          <a:pPr marL="0" lvl="0" indent="0" algn="l" defTabSz="622300">
            <a:lnSpc>
              <a:spcPct val="90000"/>
            </a:lnSpc>
            <a:spcBef>
              <a:spcPct val="0"/>
            </a:spcBef>
            <a:spcAft>
              <a:spcPct val="35000"/>
            </a:spcAft>
            <a:buNone/>
          </a:pPr>
          <a:r>
            <a:rPr lang="en-US" sz="1400" kern="1200" dirty="0"/>
            <a:t>“Johnny, I will give you attention when I see you focused on your math assignment.” Provide praise and attention when you see that.</a:t>
          </a:r>
        </a:p>
      </dsp:txBody>
      <dsp:txXfrm>
        <a:off x="1443807" y="1761177"/>
        <a:ext cx="5775229" cy="1661204"/>
      </dsp:txXfrm>
    </dsp:sp>
    <dsp:sp modelId="{A50BC14D-6420-FC4C-B91B-75A46D0D4D0C}">
      <dsp:nvSpPr>
        <dsp:cNvPr id="0" name=""/>
        <dsp:cNvSpPr/>
      </dsp:nvSpPr>
      <dsp:spPr>
        <a:xfrm>
          <a:off x="0" y="1761177"/>
          <a:ext cx="1443807" cy="166120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76401" tIns="164090" rIns="76401" bIns="164090" numCol="1" spcCol="1270" anchor="ctr" anchorCtr="0">
          <a:noAutofit/>
        </a:bodyPr>
        <a:lstStyle/>
        <a:p>
          <a:pPr marL="0" lvl="0" indent="0" algn="ctr" defTabSz="933450">
            <a:lnSpc>
              <a:spcPct val="90000"/>
            </a:lnSpc>
            <a:spcBef>
              <a:spcPct val="0"/>
            </a:spcBef>
            <a:spcAft>
              <a:spcPct val="35000"/>
            </a:spcAft>
            <a:buNone/>
          </a:pPr>
          <a:r>
            <a:rPr lang="en-US" sz="2100" b="1" u="sng" kern="1200"/>
            <a:t>Verbiage:</a:t>
          </a:r>
          <a:endParaRPr lang="en-US" sz="2100" kern="1200"/>
        </a:p>
      </dsp:txBody>
      <dsp:txXfrm>
        <a:off x="0" y="1761177"/>
        <a:ext cx="1443807" cy="1661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572851-C4A4-7049-92FB-123847AD4372}">
      <dsp:nvSpPr>
        <dsp:cNvPr id="0" name=""/>
        <dsp:cNvSpPr/>
      </dsp:nvSpPr>
      <dsp:spPr>
        <a:xfrm rot="5400000">
          <a:off x="4389679" y="-1421468"/>
          <a:ext cx="1653071" cy="4909379"/>
        </a:xfrm>
        <a:prstGeom prst="round2Same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Don’t kick them out/send them to time-out</a:t>
          </a:r>
        </a:p>
        <a:p>
          <a:pPr marL="114300" lvl="1" indent="-114300" algn="l" defTabSz="533400">
            <a:lnSpc>
              <a:spcPct val="90000"/>
            </a:lnSpc>
            <a:spcBef>
              <a:spcPct val="0"/>
            </a:spcBef>
            <a:spcAft>
              <a:spcPct val="15000"/>
            </a:spcAft>
            <a:buChar char="•"/>
          </a:pPr>
          <a:r>
            <a:rPr lang="en-US" sz="1200" kern="1200" dirty="0"/>
            <a:t>Use a break system (Teach them it explicitly) </a:t>
          </a:r>
        </a:p>
        <a:p>
          <a:pPr marL="228600" lvl="2" indent="-114300" algn="l" defTabSz="533400">
            <a:lnSpc>
              <a:spcPct val="90000"/>
            </a:lnSpc>
            <a:spcBef>
              <a:spcPct val="0"/>
            </a:spcBef>
            <a:spcAft>
              <a:spcPct val="15000"/>
            </a:spcAft>
            <a:buChar char="•"/>
          </a:pPr>
          <a:r>
            <a:rPr lang="en-US" sz="1200" kern="1200"/>
            <a:t>Expectation is to re-engage after break is over</a:t>
          </a:r>
        </a:p>
        <a:p>
          <a:pPr marL="228600" lvl="2" indent="-114300" algn="l" defTabSz="533400">
            <a:lnSpc>
              <a:spcPct val="90000"/>
            </a:lnSpc>
            <a:spcBef>
              <a:spcPct val="0"/>
            </a:spcBef>
            <a:spcAft>
              <a:spcPct val="15000"/>
            </a:spcAft>
            <a:buChar char="•"/>
          </a:pPr>
          <a:r>
            <a:rPr lang="en-US" sz="1200" kern="1200" dirty="0"/>
            <a:t>Reinforce appropriate breaks</a:t>
          </a:r>
        </a:p>
        <a:p>
          <a:pPr marL="114300" lvl="1" indent="-114300" algn="l" defTabSz="533400">
            <a:lnSpc>
              <a:spcPct val="90000"/>
            </a:lnSpc>
            <a:spcBef>
              <a:spcPct val="0"/>
            </a:spcBef>
            <a:spcAft>
              <a:spcPct val="15000"/>
            </a:spcAft>
            <a:buChar char="•"/>
          </a:pPr>
          <a:r>
            <a:rPr lang="en-US" sz="1200" kern="1200" dirty="0"/>
            <a:t>Consider how task demand is presented</a:t>
          </a:r>
        </a:p>
      </dsp:txBody>
      <dsp:txXfrm rot="-5400000">
        <a:off x="2761525" y="287382"/>
        <a:ext cx="4828683" cy="1491679"/>
      </dsp:txXfrm>
    </dsp:sp>
    <dsp:sp modelId="{6752E506-8A4C-0149-8FE7-98323D98DEE4}">
      <dsp:nvSpPr>
        <dsp:cNvPr id="0" name=""/>
        <dsp:cNvSpPr/>
      </dsp:nvSpPr>
      <dsp:spPr>
        <a:xfrm>
          <a:off x="0" y="51"/>
          <a:ext cx="2761525" cy="2066338"/>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For students </a:t>
          </a:r>
          <a:r>
            <a:rPr lang="en-US" sz="3100" b="1" u="sng" kern="1200" dirty="0"/>
            <a:t>seeking escape</a:t>
          </a:r>
          <a:r>
            <a:rPr lang="en-US" sz="3100" kern="1200" dirty="0"/>
            <a:t>:</a:t>
          </a:r>
        </a:p>
      </dsp:txBody>
      <dsp:txXfrm>
        <a:off x="100870" y="100921"/>
        <a:ext cx="2559785" cy="1864598"/>
      </dsp:txXfrm>
    </dsp:sp>
    <dsp:sp modelId="{223858D4-E67B-F246-B42F-3070F7AA21BF}">
      <dsp:nvSpPr>
        <dsp:cNvPr id="0" name=""/>
        <dsp:cNvSpPr/>
      </dsp:nvSpPr>
      <dsp:spPr>
        <a:xfrm rot="5400000">
          <a:off x="4389679" y="748187"/>
          <a:ext cx="1653071" cy="4909379"/>
        </a:xfrm>
        <a:prstGeom prst="round2Same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“This might be a good time to take a break. I see you are in the Yellow Zone”</a:t>
          </a:r>
        </a:p>
        <a:p>
          <a:pPr marL="114300" lvl="1" indent="-114300" algn="l" defTabSz="622300">
            <a:lnSpc>
              <a:spcPct val="90000"/>
            </a:lnSpc>
            <a:spcBef>
              <a:spcPct val="0"/>
            </a:spcBef>
            <a:spcAft>
              <a:spcPct val="15000"/>
            </a:spcAft>
            <a:buChar char="•"/>
          </a:pPr>
          <a:r>
            <a:rPr lang="en-US" sz="1400" kern="1200" dirty="0"/>
            <a:t>“Great work taking a break to self-manage”</a:t>
          </a:r>
        </a:p>
      </dsp:txBody>
      <dsp:txXfrm rot="-5400000">
        <a:off x="2761525" y="2457037"/>
        <a:ext cx="4828683" cy="1491679"/>
      </dsp:txXfrm>
    </dsp:sp>
    <dsp:sp modelId="{A36241FE-4961-B641-A0CB-B8A1DDC867A7}">
      <dsp:nvSpPr>
        <dsp:cNvPr id="0" name=""/>
        <dsp:cNvSpPr/>
      </dsp:nvSpPr>
      <dsp:spPr>
        <a:xfrm>
          <a:off x="0" y="2169707"/>
          <a:ext cx="2761525" cy="2066338"/>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Verbiage</a:t>
          </a:r>
        </a:p>
      </dsp:txBody>
      <dsp:txXfrm>
        <a:off x="100870" y="2270577"/>
        <a:ext cx="2559785" cy="1864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B2A5F-4B0B-944F-ADDD-FA6D6D1673F7}">
      <dsp:nvSpPr>
        <dsp:cNvPr id="0" name=""/>
        <dsp:cNvSpPr/>
      </dsp:nvSpPr>
      <dsp:spPr>
        <a:xfrm rot="5400000">
          <a:off x="4241120" y="-1475269"/>
          <a:ext cx="1335648" cy="4620183"/>
        </a:xfrm>
        <a:prstGeom prst="round2SameRect">
          <a:avLst/>
        </a:prstGeom>
        <a:solidFill>
          <a:schemeClr val="accent3">
            <a:alpha val="90000"/>
            <a:tint val="40000"/>
            <a:hueOff val="0"/>
            <a:satOff val="0"/>
            <a:lumOff val="0"/>
            <a:alphaOff val="0"/>
          </a:schemeClr>
        </a:solidFill>
        <a:ln w="9525" cap="rnd" cmpd="sng" algn="ctr">
          <a:solidFill>
            <a:schemeClr val="accent3">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Provide choices whenever possible</a:t>
          </a:r>
        </a:p>
        <a:p>
          <a:pPr marL="114300" lvl="1" indent="-114300" algn="l" defTabSz="577850">
            <a:lnSpc>
              <a:spcPct val="90000"/>
            </a:lnSpc>
            <a:spcBef>
              <a:spcPct val="0"/>
            </a:spcBef>
            <a:spcAft>
              <a:spcPct val="15000"/>
            </a:spcAft>
            <a:buChar char="•"/>
          </a:pPr>
          <a:r>
            <a:rPr lang="en-US" sz="1300" kern="1200"/>
            <a:t>Support use of self-regulation strategies to increase frustration tolerance</a:t>
          </a:r>
        </a:p>
        <a:p>
          <a:pPr marL="114300" lvl="1" indent="-114300" algn="l" defTabSz="577850">
            <a:lnSpc>
              <a:spcPct val="90000"/>
            </a:lnSpc>
            <a:spcBef>
              <a:spcPct val="0"/>
            </a:spcBef>
            <a:spcAft>
              <a:spcPct val="15000"/>
            </a:spcAft>
            <a:buChar char="•"/>
          </a:pPr>
          <a:r>
            <a:rPr lang="en-US" sz="1300" kern="1200"/>
            <a:t>Be mindful of conflict cycles/power struggles</a:t>
          </a:r>
        </a:p>
      </dsp:txBody>
      <dsp:txXfrm rot="-5400000">
        <a:off x="2598853" y="232199"/>
        <a:ext cx="4554982" cy="1205246"/>
      </dsp:txXfrm>
    </dsp:sp>
    <dsp:sp modelId="{969547C0-D996-9D40-BEAA-268D4ADD9C3C}">
      <dsp:nvSpPr>
        <dsp:cNvPr id="0" name=""/>
        <dsp:cNvSpPr/>
      </dsp:nvSpPr>
      <dsp:spPr>
        <a:xfrm>
          <a:off x="0" y="41"/>
          <a:ext cx="2598853" cy="1669560"/>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For students seeking to </a:t>
          </a:r>
          <a:r>
            <a:rPr lang="en-US" sz="2500" b="1" u="sng" kern="1200" dirty="0"/>
            <a:t>obtain their own agenda</a:t>
          </a:r>
          <a:r>
            <a:rPr lang="en-US" sz="2500" kern="1200" dirty="0"/>
            <a:t>:</a:t>
          </a:r>
        </a:p>
      </dsp:txBody>
      <dsp:txXfrm>
        <a:off x="81501" y="81542"/>
        <a:ext cx="2435851" cy="1506558"/>
      </dsp:txXfrm>
    </dsp:sp>
    <dsp:sp modelId="{D657295B-DFF4-C745-8E45-F5EDF6E00870}">
      <dsp:nvSpPr>
        <dsp:cNvPr id="0" name=""/>
        <dsp:cNvSpPr/>
      </dsp:nvSpPr>
      <dsp:spPr>
        <a:xfrm rot="5400000">
          <a:off x="4241120" y="277769"/>
          <a:ext cx="1335648" cy="4620183"/>
        </a:xfrm>
        <a:prstGeom prst="round2SameRect">
          <a:avLst/>
        </a:prstGeom>
        <a:solidFill>
          <a:schemeClr val="accent3">
            <a:alpha val="90000"/>
            <a:tint val="40000"/>
            <a:hueOff val="0"/>
            <a:satOff val="0"/>
            <a:lumOff val="0"/>
            <a:alphaOff val="0"/>
          </a:schemeClr>
        </a:solidFill>
        <a:ln w="9525" cap="rnd" cmpd="sng" algn="ctr">
          <a:solidFill>
            <a:schemeClr val="accent3">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“You have the choice to sit at your desk or on the carpet. When I see you in the group you will be earning tickets again.”</a:t>
          </a:r>
        </a:p>
        <a:p>
          <a:pPr marL="114300" lvl="1" indent="-114300" algn="l" defTabSz="577850">
            <a:lnSpc>
              <a:spcPct val="90000"/>
            </a:lnSpc>
            <a:spcBef>
              <a:spcPct val="0"/>
            </a:spcBef>
            <a:spcAft>
              <a:spcPct val="15000"/>
            </a:spcAft>
            <a:buChar char="•"/>
          </a:pPr>
          <a:r>
            <a:rPr lang="en-US" sz="1300" kern="1200" dirty="0"/>
            <a:t>“You have a choice to be in the commons or the library right now. I look forward to giving you Hawks Cash when I see you following expectations.”</a:t>
          </a:r>
        </a:p>
      </dsp:txBody>
      <dsp:txXfrm rot="-5400000">
        <a:off x="2598853" y="1985238"/>
        <a:ext cx="4554982" cy="1205246"/>
      </dsp:txXfrm>
    </dsp:sp>
    <dsp:sp modelId="{1DEF3CAD-A2C4-E04E-9982-7CC4A26AB85C}">
      <dsp:nvSpPr>
        <dsp:cNvPr id="0" name=""/>
        <dsp:cNvSpPr/>
      </dsp:nvSpPr>
      <dsp:spPr>
        <a:xfrm>
          <a:off x="0" y="1753080"/>
          <a:ext cx="2598853" cy="1669560"/>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u="sng" kern="1200"/>
            <a:t>Verbiage:</a:t>
          </a:r>
          <a:endParaRPr lang="en-US" sz="2500" kern="1200"/>
        </a:p>
      </dsp:txBody>
      <dsp:txXfrm>
        <a:off x="81501" y="1834581"/>
        <a:ext cx="2435851" cy="15065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C6DEE-E202-4A8D-B5C4-C8DB5553A3D5}">
      <dsp:nvSpPr>
        <dsp:cNvPr id="0" name=""/>
        <dsp:cNvSpPr/>
      </dsp:nvSpPr>
      <dsp:spPr>
        <a:xfrm>
          <a:off x="641347" y="665"/>
          <a:ext cx="877113" cy="877113"/>
        </a:xfrm>
        <a:prstGeom prst="ellipse">
          <a:avLst/>
        </a:prstGeom>
        <a:solidFill>
          <a:schemeClr val="bg1">
            <a:lumMod val="95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2CBD50BD-C9A1-4317-BB4C-61DC0F24FD61}">
      <dsp:nvSpPr>
        <dsp:cNvPr id="0" name=""/>
        <dsp:cNvSpPr/>
      </dsp:nvSpPr>
      <dsp:spPr>
        <a:xfrm>
          <a:off x="828272" y="187591"/>
          <a:ext cx="503261" cy="50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36B60C6-B02D-4FB0-AE73-8D27EB0E5DAF}">
      <dsp:nvSpPr>
        <dsp:cNvPr id="0" name=""/>
        <dsp:cNvSpPr/>
      </dsp:nvSpPr>
      <dsp:spPr>
        <a:xfrm>
          <a:off x="360958" y="1150978"/>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bg1"/>
              </a:solidFill>
            </a:rPr>
            <a:t>Complete the Classroom Management Self Assessment Checklist</a:t>
          </a:r>
        </a:p>
      </dsp:txBody>
      <dsp:txXfrm>
        <a:off x="360958" y="1150978"/>
        <a:ext cx="1437890" cy="575156"/>
      </dsp:txXfrm>
    </dsp:sp>
    <dsp:sp modelId="{7D3A098D-5835-49C1-8F37-EF8AB9876C2A}">
      <dsp:nvSpPr>
        <dsp:cNvPr id="0" name=""/>
        <dsp:cNvSpPr/>
      </dsp:nvSpPr>
      <dsp:spPr>
        <a:xfrm>
          <a:off x="2330868" y="665"/>
          <a:ext cx="877113" cy="877113"/>
        </a:xfrm>
        <a:prstGeom prst="ellipse">
          <a:avLst/>
        </a:prstGeom>
        <a:solidFill>
          <a:schemeClr val="bg1">
            <a:lumMod val="95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66D31E12-73A0-46CC-B671-540FB9CC3FB9}">
      <dsp:nvSpPr>
        <dsp:cNvPr id="0" name=""/>
        <dsp:cNvSpPr/>
      </dsp:nvSpPr>
      <dsp:spPr>
        <a:xfrm>
          <a:off x="2517794" y="187591"/>
          <a:ext cx="503261" cy="50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AEBD9F9-AED7-4135-904D-2C896EC9B7C9}">
      <dsp:nvSpPr>
        <dsp:cNvPr id="0" name=""/>
        <dsp:cNvSpPr/>
      </dsp:nvSpPr>
      <dsp:spPr>
        <a:xfrm>
          <a:off x="2050479" y="1150978"/>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bg1"/>
              </a:solidFill>
            </a:rPr>
            <a:t>What are your strengths? Areas to develop?</a:t>
          </a:r>
        </a:p>
      </dsp:txBody>
      <dsp:txXfrm>
        <a:off x="2050479" y="1150978"/>
        <a:ext cx="1437890" cy="575156"/>
      </dsp:txXfrm>
    </dsp:sp>
    <dsp:sp modelId="{5F0D0888-A807-484F-B3A0-5B21A9805512}">
      <dsp:nvSpPr>
        <dsp:cNvPr id="0" name=""/>
        <dsp:cNvSpPr/>
      </dsp:nvSpPr>
      <dsp:spPr>
        <a:xfrm>
          <a:off x="1486107" y="2085607"/>
          <a:ext cx="877113" cy="877113"/>
        </a:xfrm>
        <a:prstGeom prst="ellipse">
          <a:avLst/>
        </a:prstGeom>
        <a:solidFill>
          <a:schemeClr val="bg1">
            <a:lumMod val="95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FD3C696F-2027-4E5C-AC99-96D9401B61C2}">
      <dsp:nvSpPr>
        <dsp:cNvPr id="0" name=""/>
        <dsp:cNvSpPr/>
      </dsp:nvSpPr>
      <dsp:spPr>
        <a:xfrm>
          <a:off x="1673033" y="2272533"/>
          <a:ext cx="503261" cy="50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00584D4-A2B5-4C5B-B6AC-CE3FC8957AF3}">
      <dsp:nvSpPr>
        <dsp:cNvPr id="0" name=""/>
        <dsp:cNvSpPr/>
      </dsp:nvSpPr>
      <dsp:spPr>
        <a:xfrm>
          <a:off x="1205719" y="3235919"/>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solidFill>
                <a:schemeClr val="bg1"/>
              </a:solidFill>
            </a:rPr>
            <a:t>Pick Two Items To Focus on and Set a Goal</a:t>
          </a:r>
        </a:p>
      </dsp:txBody>
      <dsp:txXfrm>
        <a:off x="1205719" y="3235919"/>
        <a:ext cx="1437890" cy="57515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647D12-5CF2-2643-904B-6D96D5E901BA}" type="datetimeFigureOut">
              <a:rPr lang="en-US" smtClean="0"/>
              <a:t>2/18/2020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7656D9-6662-8E42-83DE-CDBC3AC0CFD3}" type="slidenum">
              <a:rPr lang="en-US" smtClean="0"/>
              <a:t>‹#›</a:t>
            </a:fld>
            <a:endParaRPr lang="en-US"/>
          </a:p>
        </p:txBody>
      </p:sp>
    </p:spTree>
    <p:extLst>
      <p:ext uri="{BB962C8B-B14F-4D97-AF65-F5344CB8AC3E}">
        <p14:creationId xmlns:p14="http://schemas.microsoft.com/office/powerpoint/2010/main" val="186763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36591-6DA2-0D4A-AED8-FE36ADE2A7AA}" type="datetimeFigureOut">
              <a:rPr lang="en-US" smtClean="0"/>
              <a:pPr/>
              <a:t>2/18/2020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3E3038-732B-8C41-8B1B-352C81C50D1E}" type="slidenum">
              <a:rPr lang="en-US" smtClean="0"/>
              <a:pPr/>
              <a:t>‹#›</a:t>
            </a:fld>
            <a:endParaRPr lang="en-US"/>
          </a:p>
        </p:txBody>
      </p:sp>
    </p:spTree>
    <p:extLst>
      <p:ext uri="{BB962C8B-B14F-4D97-AF65-F5344CB8AC3E}">
        <p14:creationId xmlns:p14="http://schemas.microsoft.com/office/powerpoint/2010/main" val="2071601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87D08A0-271D-2E48-A76E-D7518D820675}" type="slidenum">
              <a:rPr lang="en-US"/>
              <a:pPr/>
              <a:t>1</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18499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area that it might really be beneficial</a:t>
            </a:r>
            <a:r>
              <a:rPr lang="en-US" baseline="0" dirty="0"/>
              <a:t> to model implementation. It is the area teachers have least training and confidence in doing and then end up in power struggles. </a:t>
            </a:r>
            <a:endParaRPr lang="en-US" dirty="0"/>
          </a:p>
        </p:txBody>
      </p:sp>
      <p:sp>
        <p:nvSpPr>
          <p:cNvPr id="4" name="Slide Number Placeholder 3"/>
          <p:cNvSpPr>
            <a:spLocks noGrp="1"/>
          </p:cNvSpPr>
          <p:nvPr>
            <p:ph type="sldNum" sz="quarter" idx="10"/>
          </p:nvPr>
        </p:nvSpPr>
        <p:spPr/>
        <p:txBody>
          <a:bodyPr/>
          <a:lstStyle/>
          <a:p>
            <a:fld id="{DB3E3038-732B-8C41-8B1B-352C81C50D1E}" type="slidenum">
              <a:rPr lang="en-US" smtClean="0"/>
              <a:pPr/>
              <a:t>21</a:t>
            </a:fld>
            <a:endParaRPr lang="en-US"/>
          </a:p>
        </p:txBody>
      </p:sp>
    </p:spTree>
    <p:extLst>
      <p:ext uri="{BB962C8B-B14F-4D97-AF65-F5344CB8AC3E}">
        <p14:creationId xmlns:p14="http://schemas.microsoft.com/office/powerpoint/2010/main" val="1757336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E9E39E-A42D-1143-8A29-87E993A7BE0B}" type="slidenum">
              <a:rPr lang="en-US" smtClean="0"/>
              <a:t>27</a:t>
            </a:fld>
            <a:endParaRPr lang="en-US"/>
          </a:p>
        </p:txBody>
      </p:sp>
    </p:spTree>
    <p:extLst>
      <p:ext uri="{BB962C8B-B14F-4D97-AF65-F5344CB8AC3E}">
        <p14:creationId xmlns:p14="http://schemas.microsoft.com/office/powerpoint/2010/main" val="156610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does this matter? If we all understand the purpose of a behavior, we understand why and how to intervene.  If a student blurts</a:t>
            </a:r>
            <a:r>
              <a:rPr lang="en-US" baseline="0" dirty="0"/>
              <a:t> out repeatedly in class and we know the function is attention, that helps us figure out what we need to do to stop the behavior. Stop giving him attention and helping him find another behavior to get attention that is more acceptable.</a:t>
            </a:r>
            <a:endParaRPr lang="en-US" dirty="0"/>
          </a:p>
        </p:txBody>
      </p:sp>
      <p:sp>
        <p:nvSpPr>
          <p:cNvPr id="4" name="Slide Number Placeholder 3"/>
          <p:cNvSpPr>
            <a:spLocks noGrp="1"/>
          </p:cNvSpPr>
          <p:nvPr>
            <p:ph type="sldNum" sz="quarter" idx="10"/>
          </p:nvPr>
        </p:nvSpPr>
        <p:spPr/>
        <p:txBody>
          <a:bodyPr/>
          <a:lstStyle/>
          <a:p>
            <a:fld id="{EBEFB427-ED6E-4F66-8091-55A3435B764A}" type="slidenum">
              <a:rPr lang="en-US" smtClean="0"/>
              <a:t>28</a:t>
            </a:fld>
            <a:endParaRPr lang="en-US" dirty="0"/>
          </a:p>
        </p:txBody>
      </p:sp>
    </p:spTree>
    <p:extLst>
      <p:ext uri="{BB962C8B-B14F-4D97-AF65-F5344CB8AC3E}">
        <p14:creationId xmlns:p14="http://schemas.microsoft.com/office/powerpoint/2010/main" val="1927464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E9E39E-A42D-1143-8A29-87E993A7BE0B}" type="slidenum">
              <a:rPr lang="en-US" smtClean="0"/>
              <a:t>31</a:t>
            </a:fld>
            <a:endParaRPr lang="en-US"/>
          </a:p>
        </p:txBody>
      </p:sp>
    </p:spTree>
    <p:extLst>
      <p:ext uri="{BB962C8B-B14F-4D97-AF65-F5344CB8AC3E}">
        <p14:creationId xmlns:p14="http://schemas.microsoft.com/office/powerpoint/2010/main" val="938021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E3038-732B-8C41-8B1B-352C81C50D1E}" type="slidenum">
              <a:rPr lang="en-US" smtClean="0"/>
              <a:pPr/>
              <a:t>33</a:t>
            </a:fld>
            <a:endParaRPr lang="en-US"/>
          </a:p>
        </p:txBody>
      </p:sp>
    </p:spTree>
    <p:extLst>
      <p:ext uri="{BB962C8B-B14F-4D97-AF65-F5344CB8AC3E}">
        <p14:creationId xmlns:p14="http://schemas.microsoft.com/office/powerpoint/2010/main" val="1973269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884613" y="8685213"/>
            <a:ext cx="2971800" cy="457200"/>
          </a:xfrm>
          <a:prstGeom prst="rect">
            <a:avLst/>
          </a:prstGeom>
          <a:noFill/>
        </p:spPr>
        <p:txBody>
          <a:bodyPr/>
          <a:lstStyle/>
          <a:p>
            <a:fld id="{53A7D84B-DA0A-9E4A-9DD7-C8296E6B7B32}" type="slidenum">
              <a:rPr lang="en-US"/>
              <a:pPr/>
              <a:t>38</a:t>
            </a:fld>
            <a:endParaRPr lang="en-US"/>
          </a:p>
        </p:txBody>
      </p:sp>
      <p:sp>
        <p:nvSpPr>
          <p:cNvPr id="40963" name="Rectangle 2"/>
          <p:cNvSpPr>
            <a:spLocks noGrp="1" noRot="1" noChangeAspect="1" noChangeArrowheads="1"/>
          </p:cNvSpPr>
          <p:nvPr>
            <p:ph type="sldImg"/>
          </p:nvPr>
        </p:nvSpPr>
        <p:spPr>
          <a:xfrm>
            <a:off x="1143000" y="685800"/>
            <a:ext cx="4572000" cy="34290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794616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E3038-732B-8C41-8B1B-352C81C50D1E}" type="slidenum">
              <a:rPr lang="en-US" smtClean="0"/>
              <a:pPr/>
              <a:t>39</a:t>
            </a:fld>
            <a:endParaRPr lang="en-US"/>
          </a:p>
        </p:txBody>
      </p:sp>
    </p:spTree>
    <p:extLst>
      <p:ext uri="{BB962C8B-B14F-4D97-AF65-F5344CB8AC3E}">
        <p14:creationId xmlns:p14="http://schemas.microsoft.com/office/powerpoint/2010/main" val="413016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E6FFD0-252C-3C49-93FB-FAAA803947D9}" type="slidenum">
              <a:rPr lang="en-US" smtClean="0"/>
              <a:t>41</a:t>
            </a:fld>
            <a:endParaRPr lang="en-US"/>
          </a:p>
        </p:txBody>
      </p:sp>
    </p:spTree>
    <p:extLst>
      <p:ext uri="{BB962C8B-B14F-4D97-AF65-F5344CB8AC3E}">
        <p14:creationId xmlns:p14="http://schemas.microsoft.com/office/powerpoint/2010/main" val="101433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43C669A-92E3-1E40-8BE2-B8257BC7689F}" type="slidenum">
              <a:rPr lang="en-US"/>
              <a:pPr/>
              <a:t>2</a:t>
            </a:fld>
            <a:endParaRPr lang="en-US"/>
          </a:p>
        </p:txBody>
      </p:sp>
      <p:sp>
        <p:nvSpPr>
          <p:cNvPr id="358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B234ACB-8DA2-1A46-944E-475AF4381781}" type="slidenum">
              <a:rPr lang="en-US" sz="1200"/>
              <a:pPr algn="r"/>
              <a:t>2</a:t>
            </a:fld>
            <a:endParaRPr lang="en-US" sz="1200"/>
          </a:p>
        </p:txBody>
      </p:sp>
      <p:sp>
        <p:nvSpPr>
          <p:cNvPr id="35844" name="Rectangle 2"/>
          <p:cNvSpPr>
            <a:spLocks noGrp="1" noRot="1" noChangeAspect="1" noChangeArrowheads="1" noTextEdit="1"/>
          </p:cNvSpPr>
          <p:nvPr>
            <p:ph type="sldImg"/>
          </p:nvPr>
        </p:nvSpPr>
        <p:spPr>
          <a:solidFill>
            <a:srgbClr val="FFFFFF"/>
          </a:solidFill>
          <a:ln/>
        </p:spPr>
      </p:sp>
      <p:sp>
        <p:nvSpPr>
          <p:cNvPr id="35845" name="Rectangle 3"/>
          <p:cNvSpPr>
            <a:spLocks noGrp="1" noChangeArrowheads="1"/>
          </p:cNvSpPr>
          <p:nvPr>
            <p:ph type="body" idx="1"/>
          </p:nvPr>
        </p:nvSpPr>
        <p:spPr>
          <a:no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E3038-732B-8C41-8B1B-352C81C50D1E}" type="slidenum">
              <a:rPr lang="en-US" smtClean="0"/>
              <a:pPr/>
              <a:t>5</a:t>
            </a:fld>
            <a:endParaRPr lang="en-US"/>
          </a:p>
        </p:txBody>
      </p:sp>
    </p:spTree>
    <p:extLst>
      <p:ext uri="{BB962C8B-B14F-4D97-AF65-F5344CB8AC3E}">
        <p14:creationId xmlns:p14="http://schemas.microsoft.com/office/powerpoint/2010/main" val="3211691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2DA1F8-5A8C-E34D-924F-002ACACB7062}" type="slidenum">
              <a:rPr lang="en-US" smtClean="0"/>
              <a:t>8</a:t>
            </a:fld>
            <a:endParaRPr lang="en-US"/>
          </a:p>
        </p:txBody>
      </p:sp>
    </p:spTree>
    <p:extLst>
      <p:ext uri="{BB962C8B-B14F-4D97-AF65-F5344CB8AC3E}">
        <p14:creationId xmlns:p14="http://schemas.microsoft.com/office/powerpoint/2010/main" val="139123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relationships there.  Piggy bank.</a:t>
            </a:r>
          </a:p>
        </p:txBody>
      </p:sp>
      <p:sp>
        <p:nvSpPr>
          <p:cNvPr id="4" name="Slide Number Placeholder 3"/>
          <p:cNvSpPr>
            <a:spLocks noGrp="1"/>
          </p:cNvSpPr>
          <p:nvPr>
            <p:ph type="sldNum" sz="quarter" idx="5"/>
          </p:nvPr>
        </p:nvSpPr>
        <p:spPr/>
        <p:txBody>
          <a:bodyPr/>
          <a:lstStyle/>
          <a:p>
            <a:fld id="{B7AFE76C-895A-1C46-B7BD-FA41C62D7DF7}" type="slidenum">
              <a:rPr lang="en-US" smtClean="0"/>
              <a:t>11</a:t>
            </a:fld>
            <a:endParaRPr lang="en-US"/>
          </a:p>
        </p:txBody>
      </p:sp>
    </p:spTree>
    <p:extLst>
      <p:ext uri="{BB962C8B-B14F-4D97-AF65-F5344CB8AC3E}">
        <p14:creationId xmlns:p14="http://schemas.microsoft.com/office/powerpoint/2010/main" val="371684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245</a:t>
            </a:r>
          </a:p>
        </p:txBody>
      </p:sp>
      <p:sp>
        <p:nvSpPr>
          <p:cNvPr id="4" name="Slide Number Placeholder 3"/>
          <p:cNvSpPr>
            <a:spLocks noGrp="1"/>
          </p:cNvSpPr>
          <p:nvPr>
            <p:ph type="sldNum" sz="quarter" idx="5"/>
          </p:nvPr>
        </p:nvSpPr>
        <p:spPr/>
        <p:txBody>
          <a:bodyPr/>
          <a:lstStyle/>
          <a:p>
            <a:fld id="{11E9E39E-A42D-1143-8A29-87E993A7BE0B}" type="slidenum">
              <a:rPr lang="en-US" smtClean="0"/>
              <a:t>14</a:t>
            </a:fld>
            <a:endParaRPr lang="en-US"/>
          </a:p>
        </p:txBody>
      </p:sp>
    </p:spTree>
    <p:extLst>
      <p:ext uri="{BB962C8B-B14F-4D97-AF65-F5344CB8AC3E}">
        <p14:creationId xmlns:p14="http://schemas.microsoft.com/office/powerpoint/2010/main" val="209160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FF9233-93F6-3E4A-8CAB-DF1B64C37470}" type="slidenum">
              <a:rPr lang="en-US" smtClean="0"/>
              <a:t>15</a:t>
            </a:fld>
            <a:endParaRPr lang="en-US"/>
          </a:p>
        </p:txBody>
      </p:sp>
    </p:spTree>
    <p:extLst>
      <p:ext uri="{BB962C8B-B14F-4D97-AF65-F5344CB8AC3E}">
        <p14:creationId xmlns:p14="http://schemas.microsoft.com/office/powerpoint/2010/main" val="466997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 is only effective if it changes behavior</a:t>
            </a:r>
          </a:p>
          <a:p>
            <a:r>
              <a:rPr lang="en-US" dirty="0"/>
              <a:t>Academic vs social approaches</a:t>
            </a:r>
          </a:p>
        </p:txBody>
      </p:sp>
      <p:sp>
        <p:nvSpPr>
          <p:cNvPr id="4" name="Slide Number Placeholder 3"/>
          <p:cNvSpPr>
            <a:spLocks noGrp="1"/>
          </p:cNvSpPr>
          <p:nvPr>
            <p:ph type="sldNum" sz="quarter" idx="5"/>
          </p:nvPr>
        </p:nvSpPr>
        <p:spPr/>
        <p:txBody>
          <a:bodyPr/>
          <a:lstStyle/>
          <a:p>
            <a:fld id="{702095B9-CAB2-B94C-A749-E10D04E1933C}" type="slidenum">
              <a:rPr lang="en-US" smtClean="0"/>
              <a:t>16</a:t>
            </a:fld>
            <a:endParaRPr lang="en-US"/>
          </a:p>
        </p:txBody>
      </p:sp>
    </p:spTree>
    <p:extLst>
      <p:ext uri="{BB962C8B-B14F-4D97-AF65-F5344CB8AC3E}">
        <p14:creationId xmlns:p14="http://schemas.microsoft.com/office/powerpoint/2010/main" val="123365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3993AFC-EBBE-2440-AE1E-BDDBDCF49845}" type="slidenum">
              <a:rPr lang="en-US" altLang="en-US" sz="1200">
                <a:latin typeface="Times New Roman" charset="0"/>
              </a:rPr>
              <a:pPr/>
              <a:t>20</a:t>
            </a:fld>
            <a:endParaRPr lang="en-US" altLang="en-US" sz="1200">
              <a:latin typeface="Times New Roman" charset="0"/>
            </a:endParaRPr>
          </a:p>
        </p:txBody>
      </p:sp>
      <p:sp>
        <p:nvSpPr>
          <p:cNvPr id="4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7795"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512817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7D4DCE5E-D5A5-3A48-A529-1DE3A821A2FA}" type="datetime1">
              <a:rPr lang="en-US" smtClean="0"/>
              <a:t>2/18/2020</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r>
              <a:rPr lang="en-US"/>
              <a:t>(B. Walker, 2017)</a:t>
            </a:r>
            <a:endParaRPr 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lgn="r"/>
            <a:fld id="{F7886C9C-DC18-4195-8FD5-A50AA931D419}" type="slidenum">
              <a:rPr lang="en-US" smtClean="0"/>
              <a:pPr algn="r"/>
              <a:t>‹#›</a:t>
            </a:fld>
            <a:endParaRPr lang="en-US" dirty="0"/>
          </a:p>
        </p:txBody>
      </p:sp>
    </p:spTree>
    <p:extLst>
      <p:ext uri="{BB962C8B-B14F-4D97-AF65-F5344CB8AC3E}">
        <p14:creationId xmlns:p14="http://schemas.microsoft.com/office/powerpoint/2010/main" val="2251885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BB06CE-701B-F949-A939-61DCF15A6D36}" type="datetime1">
              <a:rPr lang="en-US" smtClean="0"/>
              <a:t>2/18/2020</a:t>
            </a:fld>
            <a:endParaRPr lang="en-US"/>
          </a:p>
        </p:txBody>
      </p:sp>
      <p:sp>
        <p:nvSpPr>
          <p:cNvPr id="6" name="Footer Placeholder 5"/>
          <p:cNvSpPr>
            <a:spLocks noGrp="1"/>
          </p:cNvSpPr>
          <p:nvPr>
            <p:ph type="ftr" sz="quarter" idx="11"/>
          </p:nvPr>
        </p:nvSpPr>
        <p:spPr/>
        <p:txBody>
          <a:bodyPr/>
          <a:lstStyle/>
          <a:p>
            <a:r>
              <a:rPr lang="en-US"/>
              <a:t>(B. Walker, 2017)</a:t>
            </a: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342182115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2BB06CE-701B-F949-A939-61DCF15A6D36}"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79214494"/>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2BB06CE-701B-F949-A939-61DCF15A6D36}"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30286125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B06CE-701B-F949-A939-61DCF15A6D36}"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166395748"/>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2BB06CE-701B-F949-A939-61DCF15A6D36}" type="datetime1">
              <a:rPr lang="en-US" smtClean="0"/>
              <a:t>2/18/2020</a:t>
            </a:fld>
            <a:endParaRPr lang="en-US"/>
          </a:p>
        </p:txBody>
      </p:sp>
      <p:sp>
        <p:nvSpPr>
          <p:cNvPr id="8" name="Footer Placeholder 7"/>
          <p:cNvSpPr>
            <a:spLocks noGrp="1"/>
          </p:cNvSpPr>
          <p:nvPr>
            <p:ph type="ftr" sz="quarter" idx="11"/>
          </p:nvPr>
        </p:nvSpPr>
        <p:spPr/>
        <p:txBody>
          <a:bodyPr/>
          <a:lstStyle/>
          <a:p>
            <a:r>
              <a:rPr lang="en-US"/>
              <a:t>(B. Walker, 2017)</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120878716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2BB06CE-701B-F949-A939-61DCF15A6D36}" type="datetime1">
              <a:rPr lang="en-US" smtClean="0"/>
              <a:t>2/18/2020</a:t>
            </a:fld>
            <a:endParaRPr lang="en-US"/>
          </a:p>
        </p:txBody>
      </p:sp>
      <p:sp>
        <p:nvSpPr>
          <p:cNvPr id="8" name="Footer Placeholder 7"/>
          <p:cNvSpPr>
            <a:spLocks noGrp="1"/>
          </p:cNvSpPr>
          <p:nvPr>
            <p:ph type="ftr" sz="quarter" idx="11"/>
          </p:nvPr>
        </p:nvSpPr>
        <p:spPr/>
        <p:txBody>
          <a:bodyPr/>
          <a:lstStyle/>
          <a:p>
            <a:r>
              <a:rPr lang="en-US"/>
              <a:t>(B. Walker, 2017)</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824314755"/>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87650-934E-4E4D-A644-92330A29E03A}"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52779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ADFE9-9D85-F54F-82C3-B30C441A229C}"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357086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CF853-D234-2B43-B563-0D36766D9172}"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416647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7BB2E8-251B-FE4B-970E-5912DDE6F183}" type="datetime1">
              <a:rPr lang="en-US" smtClean="0"/>
              <a:t>2/18/2020</a:t>
            </a:fld>
            <a:endParaRPr lang="en-US"/>
          </a:p>
        </p:txBody>
      </p:sp>
      <p:sp>
        <p:nvSpPr>
          <p:cNvPr id="5" name="Footer Placeholder 4"/>
          <p:cNvSpPr>
            <a:spLocks noGrp="1"/>
          </p:cNvSpPr>
          <p:nvPr>
            <p:ph type="ftr" sz="quarter" idx="11"/>
          </p:nvPr>
        </p:nvSpPr>
        <p:spPr/>
        <p:txBody>
          <a:bodyPr/>
          <a:lstStyle/>
          <a:p>
            <a:r>
              <a:rPr lang="en-US"/>
              <a:t>(B. Walker, 2017)</a:t>
            </a: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4A822907-8A9D-4F6B-98F6-913902AD56B5}" type="slidenum">
              <a:rPr lang="en-US" smtClean="0"/>
              <a:t>‹#›</a:t>
            </a:fld>
            <a:endParaRPr lang="en-US"/>
          </a:p>
        </p:txBody>
      </p:sp>
    </p:spTree>
    <p:extLst>
      <p:ext uri="{BB962C8B-B14F-4D97-AF65-F5344CB8AC3E}">
        <p14:creationId xmlns:p14="http://schemas.microsoft.com/office/powerpoint/2010/main" val="377234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B8F640-9FA0-AD4D-84FA-6332238EA0EE}" type="datetime1">
              <a:rPr lang="en-US" smtClean="0"/>
              <a:t>2/18/2020</a:t>
            </a:fld>
            <a:endParaRPr lang="en-US"/>
          </a:p>
        </p:txBody>
      </p:sp>
      <p:sp>
        <p:nvSpPr>
          <p:cNvPr id="6" name="Footer Placeholder 5"/>
          <p:cNvSpPr>
            <a:spLocks noGrp="1"/>
          </p:cNvSpPr>
          <p:nvPr>
            <p:ph type="ftr" sz="quarter" idx="11"/>
          </p:nvPr>
        </p:nvSpPr>
        <p:spPr/>
        <p:txBody>
          <a:bodyPr/>
          <a:lstStyle/>
          <a:p>
            <a:r>
              <a:rPr lang="en-US"/>
              <a:t>(B. Walker, 2017)</a:t>
            </a:r>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44882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BB06CE-701B-F949-A939-61DCF15A6D36}" type="datetime1">
              <a:rPr lang="en-US" smtClean="0"/>
              <a:t>2/18/2020</a:t>
            </a:fld>
            <a:endParaRPr lang="en-US"/>
          </a:p>
        </p:txBody>
      </p:sp>
      <p:sp>
        <p:nvSpPr>
          <p:cNvPr id="8" name="Footer Placeholder 7"/>
          <p:cNvSpPr>
            <a:spLocks noGrp="1"/>
          </p:cNvSpPr>
          <p:nvPr>
            <p:ph type="ftr" sz="quarter" idx="11"/>
          </p:nvPr>
        </p:nvSpPr>
        <p:spPr/>
        <p:txBody>
          <a:bodyPr/>
          <a:lstStyle/>
          <a:p>
            <a:r>
              <a:rPr lang="en-US"/>
              <a:t>(B. Walker, 2017)</a:t>
            </a:r>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7872581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EC1838-30D0-DB46-B2E9-29C3EA33723B}" type="datetime1">
              <a:rPr lang="en-US" smtClean="0"/>
              <a:t>2/18/2020</a:t>
            </a:fld>
            <a:endParaRPr lang="en-US"/>
          </a:p>
        </p:txBody>
      </p:sp>
      <p:sp>
        <p:nvSpPr>
          <p:cNvPr id="4" name="Footer Placeholder 3"/>
          <p:cNvSpPr>
            <a:spLocks noGrp="1"/>
          </p:cNvSpPr>
          <p:nvPr>
            <p:ph type="ftr" sz="quarter" idx="11"/>
          </p:nvPr>
        </p:nvSpPr>
        <p:spPr/>
        <p:txBody>
          <a:bodyPr/>
          <a:lstStyle/>
          <a:p>
            <a:r>
              <a:rPr lang="en-US"/>
              <a:t>(B. Walker, 2017)</a:t>
            </a:r>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25024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74E2E7BB-A414-4143-961A-D8C48C9DD760}" type="datetime1">
              <a:rPr lang="en-US" smtClean="0"/>
              <a:t>2/18/2020</a:t>
            </a:fld>
            <a:endParaRPr lang="en-US"/>
          </a:p>
        </p:txBody>
      </p:sp>
      <p:sp>
        <p:nvSpPr>
          <p:cNvPr id="3" name="Footer Placeholder 2"/>
          <p:cNvSpPr>
            <a:spLocks noGrp="1"/>
          </p:cNvSpPr>
          <p:nvPr>
            <p:ph type="ftr" sz="quarter" idx="11"/>
          </p:nvPr>
        </p:nvSpPr>
        <p:spPr/>
        <p:txBody>
          <a:bodyPr/>
          <a:lstStyle/>
          <a:p>
            <a:r>
              <a:rPr lang="en-US"/>
              <a:t>(B. Walker, 2017)</a:t>
            </a:r>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14673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7F11E38-F8C1-C744-B80B-7DC0D9AFB691}" type="datetime1">
              <a:rPr lang="en-US" smtClean="0"/>
              <a:t>2/18/2020</a:t>
            </a:fld>
            <a:endParaRPr lang="en-US"/>
          </a:p>
        </p:txBody>
      </p:sp>
      <p:sp>
        <p:nvSpPr>
          <p:cNvPr id="6" name="Footer Placeholder 5"/>
          <p:cNvSpPr>
            <a:spLocks noGrp="1"/>
          </p:cNvSpPr>
          <p:nvPr>
            <p:ph type="ftr" sz="quarter" idx="11"/>
          </p:nvPr>
        </p:nvSpPr>
        <p:spPr/>
        <p:txBody>
          <a:bodyPr/>
          <a:lstStyle/>
          <a:p>
            <a:r>
              <a:rPr lang="en-US"/>
              <a:t>(B. Walker, 2017)</a:t>
            </a: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404740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96C30FF-92B0-7948-AB70-980E5E7C92C5}" type="datetime1">
              <a:rPr lang="en-US" smtClean="0"/>
              <a:t>2/18/2020</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383467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92BB06CE-701B-F949-A939-61DCF15A6D36}" type="datetime1">
              <a:rPr lang="en-US" smtClean="0"/>
              <a:t>2/18/2020</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r>
              <a:rPr lang="en-US"/>
              <a:t>(B. Walker, 2017)</a:t>
            </a:r>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D57F45C9-0B18-6F4E-814C-A47E0C366D72}" type="slidenum">
              <a:rPr lang="en-US" smtClean="0"/>
              <a:pPr/>
              <a:t>‹#›</a:t>
            </a:fld>
            <a:endParaRPr lang="en-US"/>
          </a:p>
        </p:txBody>
      </p:sp>
    </p:spTree>
    <p:extLst>
      <p:ext uri="{BB962C8B-B14F-4D97-AF65-F5344CB8AC3E}">
        <p14:creationId xmlns:p14="http://schemas.microsoft.com/office/powerpoint/2010/main" val="3019480657"/>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Lst>
  <p:hf sldNum="0" hd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edutopia.org/profile/lori-desautel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lXP5rFAJQek"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eg"/><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www.edutopia.org/profile/lori-desautel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jpeg"/><Relationship Id="rId7" Type="http://schemas.openxmlformats.org/officeDocument/2006/relationships/diagramQuickStyle" Target="../diagrams/quickStyle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4.png"/><Relationship Id="rId9" Type="http://schemas.microsoft.com/office/2007/relationships/diagramDrawing" Target="../diagrams/drawing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pbisworld.com/" TargetMode="External"/><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2B109C5B-3B98-48EB-A942-8D11CEA37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3"/>
            <a:ext cx="9144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8" name="Freeform 5">
            <a:extLst>
              <a:ext uri="{FF2B5EF4-FFF2-40B4-BE49-F238E27FC236}">
                <a16:creationId xmlns:a16="http://schemas.microsoft.com/office/drawing/2014/main" id="{A9C389E4-003E-40C9-AC9E-ED821C16F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40" name="Rectangle 139">
            <a:extLst>
              <a:ext uri="{FF2B5EF4-FFF2-40B4-BE49-F238E27FC236}">
                <a16:creationId xmlns:a16="http://schemas.microsoft.com/office/drawing/2014/main" id="{6C042684-2705-40BD-9104-A6B24CE1C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410" name="Rectangle 2"/>
          <p:cNvSpPr>
            <a:spLocks noGrp="1" noChangeArrowheads="1"/>
          </p:cNvSpPr>
          <p:nvPr>
            <p:ph type="ctrTitle"/>
          </p:nvPr>
        </p:nvSpPr>
        <p:spPr>
          <a:xfrm>
            <a:off x="3956118" y="1143000"/>
            <a:ext cx="4701185" cy="3134032"/>
          </a:xfrm>
        </p:spPr>
        <p:txBody>
          <a:bodyPr vert="horz" lIns="91440" tIns="45720" rIns="91440" bIns="45720" rtlCol="0">
            <a:normAutofit/>
          </a:bodyPr>
          <a:lstStyle/>
          <a:p>
            <a:pPr>
              <a:lnSpc>
                <a:spcPct val="90000"/>
              </a:lnSpc>
              <a:defRPr/>
            </a:pPr>
            <a:r>
              <a:rPr lang="en-US" sz="27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t>Preventing and Responding to Challenging  Behavior in a PBIS Framework</a:t>
            </a:r>
            <a:br>
              <a:rPr lang="en-US" sz="27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br>
            <a:br>
              <a:rPr lang="en-US" sz="27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br>
            <a:br>
              <a:rPr lang="en-US" sz="27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br>
            <a:r>
              <a:rPr lang="en-US" sz="27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t>Everett School District</a:t>
            </a:r>
            <a:br>
              <a:rPr lang="en-US" sz="2700" b="0" i="0" kern="1200" dirty="0">
                <a:ln w="17780" cmpd="sng">
                  <a:solidFill>
                    <a:schemeClr val="accent1">
                      <a:tint val="3000"/>
                    </a:schemeClr>
                  </a:solidFill>
                  <a:prstDash val="solid"/>
                  <a:miter lim="800000"/>
                </a:ln>
                <a:solidFill>
                  <a:srgbClr val="EBEBEB"/>
                </a:solidFill>
                <a:effectLst>
                  <a:outerShdw blurRad="55000" dist="50800" dir="5400000" algn="tl">
                    <a:srgbClr val="000000">
                      <a:alpha val="33000"/>
                    </a:srgbClr>
                  </a:outerShdw>
                </a:effectLst>
                <a:latin typeface="+mj-lt"/>
                <a:ea typeface="+mj-ea"/>
                <a:cs typeface="+mj-cs"/>
              </a:rPr>
            </a:br>
            <a:endParaRPr lang="en-US" sz="2700" b="0" i="0" kern="1200" dirty="0">
              <a:solidFill>
                <a:srgbClr val="EBEBEB"/>
              </a:solidFill>
              <a:latin typeface="+mj-lt"/>
              <a:ea typeface="+mj-ea"/>
              <a:cs typeface="+mj-cs"/>
            </a:endParaRPr>
          </a:p>
        </p:txBody>
      </p:sp>
      <p:sp>
        <p:nvSpPr>
          <p:cNvPr id="17411" name="Rectangle 3"/>
          <p:cNvSpPr>
            <a:spLocks noGrp="1" noChangeArrowheads="1"/>
          </p:cNvSpPr>
          <p:nvPr>
            <p:ph type="subTitle" idx="1"/>
          </p:nvPr>
        </p:nvSpPr>
        <p:spPr>
          <a:xfrm>
            <a:off x="3956118" y="4473677"/>
            <a:ext cx="4701185" cy="1268144"/>
          </a:xfrm>
        </p:spPr>
        <p:txBody>
          <a:bodyPr vert="horz" lIns="91440" tIns="45720" rIns="91440" bIns="45720" rtlCol="0">
            <a:normAutofit/>
          </a:bodyPr>
          <a:lstStyle/>
          <a:p>
            <a:endParaRPr lang="en-US" sz="1700" dirty="0">
              <a:solidFill>
                <a:schemeClr val="tx1"/>
              </a:solidFill>
            </a:endParaRPr>
          </a:p>
          <a:p>
            <a:pPr>
              <a:buFont typeface="Wingdings 3" charset="2"/>
              <a:buChar char=""/>
            </a:pPr>
            <a:r>
              <a:rPr lang="en-US" sz="1700" dirty="0">
                <a:solidFill>
                  <a:schemeClr val="tx1"/>
                </a:solidFill>
              </a:rPr>
              <a:t>Maggie Schulze Ph.D., BCBA-D</a:t>
            </a:r>
          </a:p>
          <a:p>
            <a:pPr>
              <a:buFont typeface="Wingdings 3" charset="2"/>
              <a:buChar char=""/>
            </a:pPr>
            <a:r>
              <a:rPr lang="en-US" sz="1700" dirty="0">
                <a:solidFill>
                  <a:schemeClr val="tx1"/>
                </a:solidFill>
              </a:rPr>
              <a:t>www.soundsupportsk12.com</a:t>
            </a:r>
          </a:p>
        </p:txBody>
      </p:sp>
      <p:pic>
        <p:nvPicPr>
          <p:cNvPr id="4" name="Picture 3" descr="A group of people posing for a photo&#10;&#10;Description automatically generated"/>
          <p:cNvPicPr>
            <a:picLocks noChangeAspect="1"/>
          </p:cNvPicPr>
          <p:nvPr/>
        </p:nvPicPr>
        <p:blipFill>
          <a:blip r:embed="rId4"/>
          <a:stretch>
            <a:fillRect/>
          </a:stretch>
        </p:blipFill>
        <p:spPr>
          <a:xfrm>
            <a:off x="832323" y="2434331"/>
            <a:ext cx="2648296" cy="1986222"/>
          </a:xfrm>
          <a:prstGeom prst="roundRect">
            <a:avLst>
              <a:gd name="adj" fmla="val 1858"/>
            </a:avLst>
          </a:prstGeom>
          <a:effectLst>
            <a:outerShdw blurRad="50800" dist="50800" dir="5400000" algn="tl" rotWithShape="0">
              <a:srgbClr val="000000">
                <a:alpha val="43000"/>
              </a:srgbClr>
            </a:outerShdw>
          </a:effectLst>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3" name="Rectangle 12">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5">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4" name="Rectangle 23">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54F61195-9740-4F4E-85E8-74238B8703BA}"/>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300" dirty="0">
                <a:solidFill>
                  <a:srgbClr val="FFFFFF"/>
                </a:solidFill>
              </a:rPr>
              <a:t>Acknowledgement Systems and Relationships</a:t>
            </a:r>
          </a:p>
        </p:txBody>
      </p:sp>
      <p:sp>
        <p:nvSpPr>
          <p:cNvPr id="7" name="Text Placeholder 6">
            <a:extLst>
              <a:ext uri="{FF2B5EF4-FFF2-40B4-BE49-F238E27FC236}">
                <a16:creationId xmlns:a16="http://schemas.microsoft.com/office/drawing/2014/main" id="{FEB2C71D-20B4-B24B-A72C-7BCE1509374C}"/>
              </a:ext>
            </a:extLst>
          </p:cNvPr>
          <p:cNvSpPr>
            <a:spLocks noGrp="1"/>
          </p:cNvSpPr>
          <p:nvPr>
            <p:ph type="body" idx="1"/>
          </p:nvPr>
        </p:nvSpPr>
        <p:spPr>
          <a:xfrm>
            <a:off x="1262378" y="5240851"/>
            <a:ext cx="6619243" cy="828932"/>
          </a:xfrm>
        </p:spPr>
        <p:txBody>
          <a:bodyPr vert="horz" lIns="91440" tIns="45720" rIns="91440" bIns="45720" rtlCol="0" anchor="t">
            <a:normAutofit/>
          </a:bodyPr>
          <a:lstStyle/>
          <a:p>
            <a:pPr algn="ctr"/>
            <a:r>
              <a:rPr lang="en-US" sz="2100">
                <a:solidFill>
                  <a:schemeClr val="tx2"/>
                </a:solidFill>
              </a:rPr>
              <a:t>Another Piece of Prevention</a:t>
            </a:r>
          </a:p>
        </p:txBody>
      </p:sp>
    </p:spTree>
    <p:extLst>
      <p:ext uri="{BB962C8B-B14F-4D97-AF65-F5344CB8AC3E}">
        <p14:creationId xmlns:p14="http://schemas.microsoft.com/office/powerpoint/2010/main" val="3816666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27E0A4F-FE1D-4A81-8D8F-986345F71C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77B237C1-E8A0-4DD3-B6C5-F2D54F796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88D62F0D-6BD4-4DD4-B125-6F7A952A3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928E8CD-5219-4795-91D4-9618DB8E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A00A43E1-4FE7-498F-AFFF-FDFC1FAF0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extBox 1">
            <a:extLst>
              <a:ext uri="{FF2B5EF4-FFF2-40B4-BE49-F238E27FC236}">
                <a16:creationId xmlns:a16="http://schemas.microsoft.com/office/drawing/2014/main" id="{170F0DD2-9299-944D-AF0C-B363B7B2FB06}"/>
              </a:ext>
            </a:extLst>
          </p:cNvPr>
          <p:cNvSpPr txBox="1"/>
          <p:nvPr/>
        </p:nvSpPr>
        <p:spPr>
          <a:xfrm>
            <a:off x="479323" y="629265"/>
            <a:ext cx="4160776" cy="1622322"/>
          </a:xfrm>
          <a:prstGeom prst="rect">
            <a:avLst/>
          </a:prstGeom>
        </p:spPr>
        <p:txBody>
          <a:bodyPr vert="horz" lIns="91440" tIns="45720" rIns="91440" bIns="45720" rtlCol="0" anchor="ctr">
            <a:normAutofit/>
          </a:bodyPr>
          <a:lstStyle/>
          <a:p>
            <a:pPr>
              <a:spcBef>
                <a:spcPct val="0"/>
              </a:spcBef>
              <a:spcAft>
                <a:spcPts val="450"/>
              </a:spcAft>
            </a:pPr>
            <a:r>
              <a:rPr lang="en-US" sz="3300" b="0" i="0" kern="1200" dirty="0">
                <a:solidFill>
                  <a:srgbClr val="EBEBEB"/>
                </a:solidFill>
                <a:latin typeface="+mj-lt"/>
                <a:ea typeface="+mj-ea"/>
                <a:cs typeface="+mj-cs"/>
              </a:rPr>
              <a:t>Acknowledgement Systems</a:t>
            </a:r>
          </a:p>
        </p:txBody>
      </p:sp>
      <p:sp>
        <p:nvSpPr>
          <p:cNvPr id="5" name="Content Placeholder 4">
            <a:extLst>
              <a:ext uri="{FF2B5EF4-FFF2-40B4-BE49-F238E27FC236}">
                <a16:creationId xmlns:a16="http://schemas.microsoft.com/office/drawing/2014/main" id="{64A6ED2F-79E2-404F-B836-FE7F917A0DA8}"/>
              </a:ext>
            </a:extLst>
          </p:cNvPr>
          <p:cNvSpPr>
            <a:spLocks noGrp="1"/>
          </p:cNvSpPr>
          <p:nvPr>
            <p:ph idx="1"/>
          </p:nvPr>
        </p:nvSpPr>
        <p:spPr>
          <a:xfrm>
            <a:off x="479323" y="2418735"/>
            <a:ext cx="3849329" cy="3811742"/>
          </a:xfrm>
        </p:spPr>
        <p:txBody>
          <a:bodyPr vert="horz" lIns="91440" tIns="45720" rIns="91440" bIns="45720" rtlCol="0" anchor="ctr">
            <a:normAutofit/>
          </a:bodyPr>
          <a:lstStyle/>
          <a:p>
            <a:r>
              <a:rPr lang="en-US">
                <a:solidFill>
                  <a:srgbClr val="FFFFFF"/>
                </a:solidFill>
              </a:rPr>
              <a:t>Fosters positive connections and a positive environment</a:t>
            </a:r>
          </a:p>
          <a:p>
            <a:r>
              <a:rPr lang="en-US" altLang="en-US">
                <a:solidFill>
                  <a:srgbClr val="FFFFFF"/>
                </a:solidFill>
              </a:rPr>
              <a:t>Focuses attention on positive behaviors and effort</a:t>
            </a:r>
          </a:p>
          <a:p>
            <a:r>
              <a:rPr lang="en-US" altLang="en-US">
                <a:solidFill>
                  <a:srgbClr val="FFFFFF"/>
                </a:solidFill>
              </a:rPr>
              <a:t>Fosters a positive school/classroom climate</a:t>
            </a:r>
            <a:endParaRPr lang="en-US">
              <a:solidFill>
                <a:srgbClr val="FFFFFF"/>
              </a:solidFill>
            </a:endParaRPr>
          </a:p>
          <a:p>
            <a:r>
              <a:rPr lang="en-US">
                <a:solidFill>
                  <a:srgbClr val="FFFFFF"/>
                </a:solidFill>
              </a:rPr>
              <a:t>Positive reinforcement increases the occurrence of desired behaviors</a:t>
            </a:r>
          </a:p>
          <a:p>
            <a:r>
              <a:rPr lang="en-US">
                <a:solidFill>
                  <a:srgbClr val="FFFFFF"/>
                </a:solidFill>
              </a:rPr>
              <a:t>It’s not about the “stuff,” it’s about the connection</a:t>
            </a:r>
          </a:p>
          <a:p>
            <a:pPr marL="342900" lvl="1"/>
            <a:endParaRPr lang="en-US">
              <a:solidFill>
                <a:srgbClr val="FFFFFF"/>
              </a:solidFill>
            </a:endParaRPr>
          </a:p>
        </p:txBody>
      </p:sp>
      <p:pic>
        <p:nvPicPr>
          <p:cNvPr id="3" name="Picture 2">
            <a:extLst>
              <a:ext uri="{FF2B5EF4-FFF2-40B4-BE49-F238E27FC236}">
                <a16:creationId xmlns:a16="http://schemas.microsoft.com/office/drawing/2014/main" id="{0D43BACA-A2D1-894B-AFD2-D39D2604FC90}"/>
              </a:ext>
            </a:extLst>
          </p:cNvPr>
          <p:cNvPicPr>
            <a:picLocks noChangeAspect="1"/>
          </p:cNvPicPr>
          <p:nvPr/>
        </p:nvPicPr>
        <p:blipFill rotWithShape="1">
          <a:blip r:embed="rId4"/>
          <a:srcRect l="9313" r="9490" b="-1"/>
          <a:stretch/>
        </p:blipFill>
        <p:spPr>
          <a:xfrm>
            <a:off x="5036127" y="2384063"/>
            <a:ext cx="3621530" cy="2107454"/>
          </a:xfrm>
          <a:prstGeom prst="rect">
            <a:avLst/>
          </a:prstGeom>
        </p:spPr>
      </p:pic>
      <p:sp>
        <p:nvSpPr>
          <p:cNvPr id="19" name="Rectangle 18">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D846BF4E-E354-C846-A5F2-AD6F5CA994F1}"/>
              </a:ext>
            </a:extLst>
          </p:cNvPr>
          <p:cNvSpPr txBox="1"/>
          <p:nvPr/>
        </p:nvSpPr>
        <p:spPr>
          <a:xfrm>
            <a:off x="5581019" y="5046785"/>
            <a:ext cx="3076638" cy="707886"/>
          </a:xfrm>
          <a:prstGeom prst="rect">
            <a:avLst/>
          </a:prstGeom>
          <a:noFill/>
        </p:spPr>
        <p:txBody>
          <a:bodyPr wrap="square" rtlCol="0">
            <a:spAutoFit/>
          </a:bodyPr>
          <a:lstStyle/>
          <a:p>
            <a:r>
              <a:rPr lang="en-US" sz="2000" b="1" dirty="0">
                <a:solidFill>
                  <a:schemeClr val="accent1"/>
                </a:solidFill>
              </a:rPr>
              <a:t>You get more of what you pay attention to!</a:t>
            </a:r>
          </a:p>
        </p:txBody>
      </p:sp>
    </p:spTree>
    <p:extLst>
      <p:ext uri="{BB962C8B-B14F-4D97-AF65-F5344CB8AC3E}">
        <p14:creationId xmlns:p14="http://schemas.microsoft.com/office/powerpoint/2010/main" val="1111052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D25A2F56-A30E-874C-BEB4-EFA2E784A062}"/>
              </a:ext>
            </a:extLst>
          </p:cNvPr>
          <p:cNvSpPr>
            <a:spLocks noGrp="1"/>
          </p:cNvSpPr>
          <p:nvPr>
            <p:ph type="title"/>
          </p:nvPr>
        </p:nvSpPr>
        <p:spPr>
          <a:xfrm>
            <a:off x="745565" y="1130603"/>
            <a:ext cx="2506831" cy="4596794"/>
          </a:xfrm>
        </p:spPr>
        <p:txBody>
          <a:bodyPr vert="horz" lIns="68580" tIns="34290" rIns="68580" bIns="34290" rtlCol="0" anchor="ctr">
            <a:normAutofit/>
          </a:bodyPr>
          <a:lstStyle/>
          <a:p>
            <a:r>
              <a:rPr lang="en-US" sz="2400" kern="1200">
                <a:solidFill>
                  <a:srgbClr val="EBEBEB"/>
                </a:solidFill>
                <a:latin typeface="+mj-lt"/>
                <a:ea typeface="+mj-ea"/>
                <a:cs typeface="+mj-cs"/>
              </a:rPr>
              <a:t>How Do We Deliver Reinforcement?</a:t>
            </a:r>
          </a:p>
        </p:txBody>
      </p:sp>
      <p:sp>
        <p:nvSpPr>
          <p:cNvPr id="3" name="Content Placeholder 2">
            <a:extLst>
              <a:ext uri="{FF2B5EF4-FFF2-40B4-BE49-F238E27FC236}">
                <a16:creationId xmlns:a16="http://schemas.microsoft.com/office/drawing/2014/main" id="{CB8CA59E-8D8A-2D43-BEBF-4E00AF78F2E9}"/>
              </a:ext>
            </a:extLst>
          </p:cNvPr>
          <p:cNvSpPr>
            <a:spLocks noGrp="1"/>
          </p:cNvSpPr>
          <p:nvPr>
            <p:ph idx="1"/>
          </p:nvPr>
        </p:nvSpPr>
        <p:spPr>
          <a:xfrm>
            <a:off x="3967557" y="437513"/>
            <a:ext cx="4126961" cy="5954325"/>
          </a:xfrm>
        </p:spPr>
        <p:txBody>
          <a:bodyPr vert="horz" lIns="68580" tIns="34290" rIns="68580" bIns="34290" rtlCol="0" anchor="ctr">
            <a:normAutofit/>
          </a:bodyPr>
          <a:lstStyle/>
          <a:p>
            <a:r>
              <a:rPr lang="en-US" sz="1700" dirty="0"/>
              <a:t>Frequent (5:1)</a:t>
            </a:r>
          </a:p>
          <a:p>
            <a:r>
              <a:rPr lang="en-US" sz="1700" dirty="0"/>
              <a:t>Always pair with behavior specific praise (“Nice job using your walking feet in the hallway”) </a:t>
            </a:r>
          </a:p>
          <a:p>
            <a:pPr lvl="1">
              <a:buFont typeface="Arial" panose="020B0604020202020204" pitchFamily="34" charset="0"/>
              <a:buChar char="•"/>
            </a:pPr>
            <a:r>
              <a:rPr lang="en-US" sz="1700" dirty="0"/>
              <a:t>Gives specific feedback to the student about why he/she is receiving the reinforcer</a:t>
            </a:r>
          </a:p>
          <a:p>
            <a:r>
              <a:rPr lang="en-US" sz="1700" dirty="0"/>
              <a:t>Ensure all kids receive positive reinforcement</a:t>
            </a:r>
          </a:p>
          <a:p>
            <a:pPr lvl="1">
              <a:buFont typeface="Arial" panose="020B0604020202020204" pitchFamily="34" charset="0"/>
              <a:buChar char="•"/>
            </a:pPr>
            <a:r>
              <a:rPr lang="en-US" sz="1700" dirty="0"/>
              <a:t>This might mean rewarding approximations of behavior for some students</a:t>
            </a:r>
          </a:p>
          <a:p>
            <a:pPr lvl="1">
              <a:buFont typeface="Arial" panose="020B0604020202020204" pitchFamily="34" charset="0"/>
              <a:buChar char="•"/>
            </a:pPr>
            <a:r>
              <a:rPr lang="en-US" sz="1700" dirty="0"/>
              <a:t>We are SHAPING behavior for these kids!</a:t>
            </a:r>
          </a:p>
        </p:txBody>
      </p:sp>
    </p:spTree>
    <p:extLst>
      <p:ext uri="{BB962C8B-B14F-4D97-AF65-F5344CB8AC3E}">
        <p14:creationId xmlns:p14="http://schemas.microsoft.com/office/powerpoint/2010/main" val="12754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4" name="Rectangle 1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p:cNvSpPr>
            <a:spLocks noGrp="1"/>
          </p:cNvSpPr>
          <p:nvPr>
            <p:ph type="title"/>
          </p:nvPr>
        </p:nvSpPr>
        <p:spPr>
          <a:xfrm>
            <a:off x="750279" y="1209957"/>
            <a:ext cx="2275935" cy="4438087"/>
          </a:xfrm>
        </p:spPr>
        <p:txBody>
          <a:bodyPr anchor="ctr">
            <a:normAutofit/>
          </a:bodyPr>
          <a:lstStyle/>
          <a:p>
            <a:pPr algn="r"/>
            <a:r>
              <a:rPr lang="en-US" sz="2800">
                <a:solidFill>
                  <a:schemeClr val="tx1"/>
                </a:solidFill>
              </a:rPr>
              <a:t>The 2X10 Strategy </a:t>
            </a:r>
            <a:br>
              <a:rPr lang="en-US" sz="2800">
                <a:solidFill>
                  <a:schemeClr val="tx1"/>
                </a:solidFill>
              </a:rPr>
            </a:br>
            <a:r>
              <a:rPr lang="en-US" sz="2800">
                <a:solidFill>
                  <a:schemeClr val="tx1"/>
                </a:solidFill>
              </a:rPr>
              <a:t>(Smith &amp; Lambert, 2008)</a:t>
            </a:r>
          </a:p>
        </p:txBody>
      </p:sp>
      <p:cxnSp>
        <p:nvCxnSpPr>
          <p:cNvPr id="17" name="Straight Connector 1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508818" y="1059025"/>
            <a:ext cx="3976641" cy="4739950"/>
          </a:xfrm>
        </p:spPr>
        <p:txBody>
          <a:bodyPr anchor="ctr">
            <a:normAutofit/>
          </a:bodyPr>
          <a:lstStyle/>
          <a:p>
            <a:pPr marL="85725" indent="0">
              <a:lnSpc>
                <a:spcPct val="90000"/>
              </a:lnSpc>
              <a:buNone/>
            </a:pPr>
            <a:r>
              <a:rPr lang="en-US" sz="1700">
                <a:solidFill>
                  <a:schemeClr val="tx1"/>
                </a:solidFill>
              </a:rPr>
              <a:t>With many struggling or discouraged students we respond (mirror) their lack of connection or challenges by pulling away ourselves. </a:t>
            </a:r>
          </a:p>
          <a:p>
            <a:pPr marL="85725" indent="0">
              <a:lnSpc>
                <a:spcPct val="90000"/>
              </a:lnSpc>
              <a:buNone/>
            </a:pPr>
            <a:r>
              <a:rPr lang="en-US" sz="1700">
                <a:solidFill>
                  <a:schemeClr val="tx1"/>
                </a:solidFill>
              </a:rPr>
              <a:t>Instead try 2 X 10!</a:t>
            </a:r>
          </a:p>
          <a:p>
            <a:pPr lvl="1">
              <a:lnSpc>
                <a:spcPct val="90000"/>
              </a:lnSpc>
            </a:pPr>
            <a:r>
              <a:rPr lang="en-US" sz="1700">
                <a:solidFill>
                  <a:schemeClr val="tx1"/>
                </a:solidFill>
              </a:rPr>
              <a:t>Spend 2 minutes a day for 10 days in a row </a:t>
            </a:r>
          </a:p>
          <a:p>
            <a:pPr lvl="1">
              <a:lnSpc>
                <a:spcPct val="90000"/>
              </a:lnSpc>
            </a:pPr>
            <a:r>
              <a:rPr lang="en-US" sz="1700">
                <a:solidFill>
                  <a:schemeClr val="tx1"/>
                </a:solidFill>
              </a:rPr>
              <a:t>Focus on effective, specific praise, feedback and genuine caring/connection</a:t>
            </a:r>
          </a:p>
          <a:p>
            <a:pPr>
              <a:lnSpc>
                <a:spcPct val="90000"/>
              </a:lnSpc>
            </a:pPr>
            <a:r>
              <a:rPr lang="en-US" sz="1700">
                <a:solidFill>
                  <a:schemeClr val="tx1"/>
                </a:solidFill>
              </a:rPr>
              <a:t>Improves behavior and student connection to school by 85%</a:t>
            </a:r>
          </a:p>
          <a:p>
            <a:pPr marL="85725" indent="0">
              <a:lnSpc>
                <a:spcPct val="90000"/>
              </a:lnSpc>
              <a:buNone/>
            </a:pPr>
            <a:endParaRPr lang="en-US" sz="1700">
              <a:solidFill>
                <a:schemeClr val="tx1"/>
              </a:solidFill>
            </a:endParaRPr>
          </a:p>
          <a:p>
            <a:pPr marL="85725" indent="0">
              <a:lnSpc>
                <a:spcPct val="90000"/>
              </a:lnSpc>
              <a:buNone/>
            </a:pPr>
            <a:r>
              <a:rPr lang="en-US" sz="1700" b="1">
                <a:solidFill>
                  <a:schemeClr val="tx1"/>
                </a:solidFill>
              </a:rPr>
              <a:t>Small, consistent investment = big change</a:t>
            </a:r>
          </a:p>
          <a:p>
            <a:pPr>
              <a:lnSpc>
                <a:spcPct val="90000"/>
              </a:lnSpc>
            </a:pPr>
            <a:endParaRPr lang="en-US" sz="1700">
              <a:solidFill>
                <a:schemeClr val="tx1"/>
              </a:solidFill>
            </a:endParaRPr>
          </a:p>
          <a:p>
            <a:pPr marL="85725" indent="0">
              <a:lnSpc>
                <a:spcPct val="90000"/>
              </a:lnSpc>
              <a:buNone/>
            </a:pPr>
            <a:endParaRPr lang="en-US" sz="1700">
              <a:solidFill>
                <a:schemeClr val="tx1"/>
              </a:solidFill>
            </a:endParaRPr>
          </a:p>
        </p:txBody>
      </p:sp>
    </p:spTree>
    <p:extLst>
      <p:ext uri="{BB962C8B-B14F-4D97-AF65-F5344CB8AC3E}">
        <p14:creationId xmlns:p14="http://schemas.microsoft.com/office/powerpoint/2010/main" val="2357441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E2C82D-25D6-B141-A50A-F09D2C0472ED}"/>
              </a:ext>
            </a:extLst>
          </p:cNvPr>
          <p:cNvSpPr>
            <a:spLocks noGrp="1"/>
          </p:cNvSpPr>
          <p:nvPr>
            <p:ph type="title"/>
          </p:nvPr>
        </p:nvSpPr>
        <p:spPr>
          <a:xfrm>
            <a:off x="866215" y="973668"/>
            <a:ext cx="6571060" cy="706964"/>
          </a:xfrm>
        </p:spPr>
        <p:txBody>
          <a:bodyPr vert="horz" lIns="68580" tIns="34290" rIns="68580" bIns="34290" rtlCol="0">
            <a:normAutofit/>
          </a:bodyPr>
          <a:lstStyle/>
          <a:p>
            <a:r>
              <a:rPr lang="en-US">
                <a:solidFill>
                  <a:srgbClr val="EBEBEB"/>
                </a:solidFill>
              </a:rPr>
              <a:t>Turn and Talk</a:t>
            </a:r>
          </a:p>
        </p:txBody>
      </p:sp>
      <p:pic>
        <p:nvPicPr>
          <p:cNvPr id="7" name="Graphic 6" descr="Lightbulb">
            <a:extLst>
              <a:ext uri="{FF2B5EF4-FFF2-40B4-BE49-F238E27FC236}">
                <a16:creationId xmlns:a16="http://schemas.microsoft.com/office/drawing/2014/main" id="{F3D6927C-01D0-4A69-8BD3-6901FCC8E0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3600" y="3172569"/>
            <a:ext cx="2273926" cy="2273926"/>
          </a:xfrm>
          <a:prstGeom prst="roundRect">
            <a:avLst>
              <a:gd name="adj" fmla="val 1858"/>
            </a:avLst>
          </a:prstGeom>
          <a:effectLst>
            <a:outerShdw blurRad="50800" dist="50800" dir="5400000" algn="tl" rotWithShape="0">
              <a:srgbClr val="000000">
                <a:alpha val="43000"/>
              </a:srgbClr>
            </a:outerShdw>
          </a:effectLst>
        </p:spPr>
      </p:pic>
      <p:sp>
        <p:nvSpPr>
          <p:cNvPr id="2" name="Content Placeholder 1">
            <a:extLst>
              <a:ext uri="{FF2B5EF4-FFF2-40B4-BE49-F238E27FC236}">
                <a16:creationId xmlns:a16="http://schemas.microsoft.com/office/drawing/2014/main" id="{7B13438B-A80D-A84F-ACA0-17663B8CC00A}"/>
              </a:ext>
            </a:extLst>
          </p:cNvPr>
          <p:cNvSpPr>
            <a:spLocks noGrp="1"/>
          </p:cNvSpPr>
          <p:nvPr>
            <p:ph idx="1"/>
          </p:nvPr>
        </p:nvSpPr>
        <p:spPr>
          <a:xfrm>
            <a:off x="3481002" y="2603500"/>
            <a:ext cx="4913697" cy="3416300"/>
          </a:xfrm>
        </p:spPr>
        <p:txBody>
          <a:bodyPr vert="horz" lIns="68580" tIns="34290" rIns="68580" bIns="34290" rtlCol="0" anchor="ctr">
            <a:normAutofit/>
          </a:bodyPr>
          <a:lstStyle/>
          <a:p>
            <a:pPr marL="0" indent="0">
              <a:buNone/>
            </a:pPr>
            <a:endParaRPr lang="en-US"/>
          </a:p>
          <a:p>
            <a:r>
              <a:rPr lang="en-US"/>
              <a:t>How do you currently reinforce your students for following expectations? Do you use the school-wide acknowledgement system?</a:t>
            </a:r>
          </a:p>
          <a:p>
            <a:r>
              <a:rPr lang="en-US"/>
              <a:t>Is there a student you have in mind who may benefit from the 2 x 10 strategy?</a:t>
            </a:r>
          </a:p>
          <a:p>
            <a:r>
              <a:rPr lang="en-US"/>
              <a:t>How do you build relationships with your students?</a:t>
            </a:r>
            <a:endParaRPr lang="en-US" dirty="0"/>
          </a:p>
        </p:txBody>
      </p:sp>
    </p:spTree>
    <p:extLst>
      <p:ext uri="{BB962C8B-B14F-4D97-AF65-F5344CB8AC3E}">
        <p14:creationId xmlns:p14="http://schemas.microsoft.com/office/powerpoint/2010/main" val="2018567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p:cNvSpPr>
            <a:spLocks noGrp="1"/>
          </p:cNvSpPr>
          <p:nvPr>
            <p:ph type="ctrTitle"/>
          </p:nvPr>
        </p:nvSpPr>
        <p:spPr>
          <a:xfrm>
            <a:off x="5058696" y="1241266"/>
            <a:ext cx="3598607" cy="3153753"/>
          </a:xfrm>
        </p:spPr>
        <p:txBody>
          <a:bodyPr>
            <a:normAutofit/>
          </a:bodyPr>
          <a:lstStyle/>
          <a:p>
            <a:r>
              <a:rPr lang="en-US" sz="4400" b="1">
                <a:solidFill>
                  <a:srgbClr val="EBEBEB"/>
                </a:solidFill>
              </a:rPr>
              <a:t>Responding to Behavior</a:t>
            </a:r>
            <a:endParaRPr lang="en-US" sz="4400" b="1" dirty="0">
              <a:solidFill>
                <a:srgbClr val="EBEBEB"/>
              </a:solidFill>
            </a:endParaRPr>
          </a:p>
        </p:txBody>
      </p:sp>
      <p:sp>
        <p:nvSpPr>
          <p:cNvPr id="27" name="Rectangle 26">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p:nvPicPr>
        <p:blipFill>
          <a:blip r:embed="rId3"/>
          <a:stretch>
            <a:fillRect/>
          </a:stretch>
        </p:blipFill>
        <p:spPr>
          <a:xfrm>
            <a:off x="832323" y="2375658"/>
            <a:ext cx="3739677" cy="210356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16621349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8"/>
            <a:ext cx="6571060" cy="706964"/>
          </a:xfrm>
        </p:spPr>
        <p:txBody>
          <a:bodyPr vert="horz" lIns="91440" tIns="45720" rIns="91440" bIns="45720" rtlCol="0" anchor="ctr">
            <a:normAutofit/>
          </a:bodyPr>
          <a:lstStyle/>
          <a:p>
            <a:pPr>
              <a:lnSpc>
                <a:spcPct val="90000"/>
              </a:lnSpc>
            </a:pPr>
            <a:r>
              <a:rPr lang="en-US" sz="2800">
                <a:solidFill>
                  <a:schemeClr val="bg2"/>
                </a:solidFill>
              </a:rPr>
              <a:t>We Don’t Punish Behavior Out of Kids</a:t>
            </a:r>
          </a:p>
        </p:txBody>
      </p:sp>
      <p:sp>
        <p:nvSpPr>
          <p:cNvPr id="7" name="Content Placeholder 2">
            <a:extLst>
              <a:ext uri="{FF2B5EF4-FFF2-40B4-BE49-F238E27FC236}">
                <a16:creationId xmlns:a16="http://schemas.microsoft.com/office/drawing/2014/main" id="{A4263799-5644-F249-B3CE-DF72DF07A9E3}"/>
              </a:ext>
            </a:extLst>
          </p:cNvPr>
          <p:cNvSpPr txBox="1">
            <a:spLocks/>
          </p:cNvSpPr>
          <p:nvPr/>
        </p:nvSpPr>
        <p:spPr>
          <a:xfrm>
            <a:off x="448574" y="2415396"/>
            <a:ext cx="4326625" cy="36044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1825AA"/>
              </a:buClr>
              <a:buSzPct val="80000"/>
              <a:buFont typeface="Arial" panose="020B0604020202020204" pitchFamily="34" charset="0"/>
              <a:buChar char="•"/>
              <a:tabLst/>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825AA"/>
              </a:buClr>
              <a:buSzPct val="80000"/>
              <a:buFont typeface="Calibri" panose="020F050202020403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SzPct val="6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SzPct val="60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SzPct val="6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Clr>
                <a:schemeClr val="accent1"/>
              </a:buClr>
              <a:buFont typeface="Wingdings 3" charset="2"/>
              <a:buChar char=""/>
            </a:pPr>
            <a:r>
              <a:rPr lang="en-US" sz="1400" dirty="0">
                <a:solidFill>
                  <a:schemeClr val="tx1">
                    <a:lumMod val="75000"/>
                    <a:lumOff val="25000"/>
                  </a:schemeClr>
                </a:solidFill>
              </a:rPr>
              <a:t>Punishment is used to try to force compliance. The vast majority of school discipline procedures are forms of punishment that </a:t>
            </a:r>
            <a:r>
              <a:rPr lang="en-US" sz="1400" u="sng" dirty="0">
                <a:solidFill>
                  <a:schemeClr val="tx1">
                    <a:lumMod val="75000"/>
                    <a:lumOff val="25000"/>
                  </a:schemeClr>
                </a:solidFill>
              </a:rPr>
              <a:t>work best with the students who need them the least.</a:t>
            </a:r>
          </a:p>
          <a:p>
            <a:pPr marL="0" indent="0" defTabSz="457200">
              <a:buClr>
                <a:schemeClr val="accent1"/>
              </a:buClr>
              <a:buFont typeface="Wingdings 3" charset="2"/>
              <a:buChar char=""/>
            </a:pPr>
            <a:endParaRPr lang="en-US" sz="1400" u="sng" dirty="0">
              <a:solidFill>
                <a:schemeClr val="tx1">
                  <a:lumMod val="75000"/>
                  <a:lumOff val="25000"/>
                </a:schemeClr>
              </a:solidFill>
            </a:endParaRPr>
          </a:p>
          <a:p>
            <a:pPr marL="0" indent="0" defTabSz="457200">
              <a:buClr>
                <a:schemeClr val="accent1"/>
              </a:buClr>
              <a:buFont typeface="Wingdings 3" charset="2"/>
              <a:buChar char=""/>
            </a:pPr>
            <a:r>
              <a:rPr lang="en-US" sz="1400" dirty="0">
                <a:solidFill>
                  <a:schemeClr val="tx1">
                    <a:lumMod val="75000"/>
                    <a:lumOff val="25000"/>
                  </a:schemeClr>
                </a:solidFill>
              </a:rPr>
              <a:t>Discipline, unlike punishment, </a:t>
            </a:r>
            <a:r>
              <a:rPr lang="en-US" sz="1400" u="sng" dirty="0">
                <a:solidFill>
                  <a:schemeClr val="tx1">
                    <a:lumMod val="75000"/>
                    <a:lumOff val="25000"/>
                  </a:schemeClr>
                </a:solidFill>
              </a:rPr>
              <a:t>is proactive and begins before there are problems</a:t>
            </a:r>
            <a:r>
              <a:rPr lang="en-US" sz="1400" dirty="0">
                <a:solidFill>
                  <a:schemeClr val="tx1">
                    <a:lumMod val="75000"/>
                    <a:lumOff val="25000"/>
                  </a:schemeClr>
                </a:solidFill>
              </a:rPr>
              <a:t>. It means seeing conflict as an opportunity to problem solve. Discipline provides guidance, focuses on prevention, enhances communication, models respect, and embraces natural consequences. It teaches fairness, responsibility, life skills, and problem solving</a:t>
            </a:r>
          </a:p>
          <a:p>
            <a:pPr marL="0" indent="0" defTabSz="457200">
              <a:buClr>
                <a:schemeClr val="accent1"/>
              </a:buClr>
              <a:buNone/>
            </a:pPr>
            <a:endParaRPr lang="en-US" sz="1100" dirty="0">
              <a:solidFill>
                <a:schemeClr val="tx1">
                  <a:lumMod val="75000"/>
                  <a:lumOff val="25000"/>
                </a:schemeClr>
              </a:solidFill>
            </a:endParaRPr>
          </a:p>
          <a:p>
            <a:pPr marL="0" indent="0" defTabSz="457200">
              <a:buClr>
                <a:schemeClr val="accent1"/>
              </a:buClr>
              <a:buFont typeface="Wingdings 3" charset="2"/>
              <a:buChar char=""/>
            </a:pPr>
            <a:r>
              <a:rPr lang="en-US" sz="1100" dirty="0">
                <a:solidFill>
                  <a:schemeClr val="tx1">
                    <a:lumMod val="75000"/>
                    <a:lumOff val="25000"/>
                  </a:schemeClr>
                </a:solidFill>
              </a:rPr>
              <a:t>From: Aiming for Discipline Instead of Punishment by </a:t>
            </a:r>
            <a:r>
              <a:rPr lang="en-US" sz="1100" dirty="0">
                <a:solidFill>
                  <a:schemeClr val="tx1">
                    <a:lumMod val="75000"/>
                    <a:lumOff val="25000"/>
                  </a:schemeClr>
                </a:solidFill>
                <a:hlinkClick r:id="rId3"/>
              </a:rPr>
              <a:t>Lori Desautels</a:t>
            </a:r>
            <a:r>
              <a:rPr lang="en-US" sz="1100" dirty="0">
                <a:solidFill>
                  <a:schemeClr val="tx1">
                    <a:lumMod val="75000"/>
                    <a:lumOff val="25000"/>
                  </a:schemeClr>
                </a:solidFill>
              </a:rPr>
              <a:t> </a:t>
            </a:r>
          </a:p>
        </p:txBody>
      </p:sp>
      <p:pic>
        <p:nvPicPr>
          <p:cNvPr id="4" name="Content Placeholder 3" descr="Screen Shot 2015-03-01 at 9.48.00 PM.png"/>
          <p:cNvPicPr>
            <a:picLocks noGrp="1" noChangeAspect="1"/>
          </p:cNvPicPr>
          <p:nvPr>
            <p:ph idx="1"/>
          </p:nvPr>
        </p:nvPicPr>
        <p:blipFill rotWithShape="1">
          <a:blip r:embed="rId4">
            <a:extLst>
              <a:ext uri="{28A0092B-C50C-407E-A947-70E740481C1C}">
                <a14:useLocalDpi xmlns:a14="http://schemas.microsoft.com/office/drawing/2010/main" val="0"/>
              </a:ext>
            </a:extLst>
          </a:blip>
          <a:srcRect l="12177" r="4154"/>
          <a:stretch/>
        </p:blipFill>
        <p:spPr>
          <a:xfrm>
            <a:off x="5099049" y="2775951"/>
            <a:ext cx="3258768"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616002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 name="Title 2">
            <a:extLst>
              <a:ext uri="{FF2B5EF4-FFF2-40B4-BE49-F238E27FC236}">
                <a16:creationId xmlns:a16="http://schemas.microsoft.com/office/drawing/2014/main" id="{0912E693-3B1F-CA49-9DE6-D1D2619C176F}"/>
              </a:ext>
            </a:extLst>
          </p:cNvPr>
          <p:cNvSpPr>
            <a:spLocks noGrp="1"/>
          </p:cNvSpPr>
          <p:nvPr>
            <p:ph type="title"/>
          </p:nvPr>
        </p:nvSpPr>
        <p:spPr>
          <a:xfrm>
            <a:off x="745565" y="1130603"/>
            <a:ext cx="2506831" cy="4596794"/>
          </a:xfrm>
        </p:spPr>
        <p:txBody>
          <a:bodyPr anchor="ctr">
            <a:normAutofit/>
          </a:bodyPr>
          <a:lstStyle/>
          <a:p>
            <a:r>
              <a:rPr lang="en-US" sz="2800">
                <a:solidFill>
                  <a:srgbClr val="EBEBEB"/>
                </a:solidFill>
              </a:rPr>
              <a:t>Challenging Behavior Will Occur: How do we respond?</a:t>
            </a:r>
          </a:p>
        </p:txBody>
      </p:sp>
      <p:sp>
        <p:nvSpPr>
          <p:cNvPr id="2" name="Content Placeholder 1">
            <a:extLst>
              <a:ext uri="{FF2B5EF4-FFF2-40B4-BE49-F238E27FC236}">
                <a16:creationId xmlns:a16="http://schemas.microsoft.com/office/drawing/2014/main" id="{F0362A5C-ACEE-C54B-9427-468E0AABAECE}"/>
              </a:ext>
            </a:extLst>
          </p:cNvPr>
          <p:cNvSpPr>
            <a:spLocks noGrp="1"/>
          </p:cNvSpPr>
          <p:nvPr>
            <p:ph idx="1"/>
          </p:nvPr>
        </p:nvSpPr>
        <p:spPr>
          <a:xfrm>
            <a:off x="3967557" y="437513"/>
            <a:ext cx="4126961" cy="5954325"/>
          </a:xfrm>
        </p:spPr>
        <p:txBody>
          <a:bodyPr anchor="ctr">
            <a:normAutofit/>
          </a:bodyPr>
          <a:lstStyle/>
          <a:p>
            <a:pPr>
              <a:lnSpc>
                <a:spcPct val="90000"/>
              </a:lnSpc>
            </a:pPr>
            <a:r>
              <a:rPr lang="en-US" sz="1400"/>
              <a:t>No matter how positive and proactive we are, there still will be some instances of challenging behavior </a:t>
            </a:r>
          </a:p>
          <a:p>
            <a:pPr>
              <a:lnSpc>
                <a:spcPct val="90000"/>
              </a:lnSpc>
            </a:pPr>
            <a:r>
              <a:rPr lang="en-US" sz="1400"/>
              <a:t>When responding to behavior we have to ensure:</a:t>
            </a:r>
          </a:p>
          <a:p>
            <a:pPr lvl="1">
              <a:lnSpc>
                <a:spcPct val="90000"/>
              </a:lnSpc>
            </a:pPr>
            <a:r>
              <a:rPr lang="en-US" sz="1400" b="1"/>
              <a:t>We are consistent </a:t>
            </a:r>
          </a:p>
          <a:p>
            <a:pPr lvl="2">
              <a:lnSpc>
                <a:spcPct val="90000"/>
              </a:lnSpc>
            </a:pPr>
            <a:r>
              <a:rPr lang="en-US"/>
              <a:t>Do we agree on what a minor infraction is? What a major infraction is?</a:t>
            </a:r>
          </a:p>
          <a:p>
            <a:pPr lvl="2">
              <a:lnSpc>
                <a:spcPct val="90000"/>
              </a:lnSpc>
            </a:pPr>
            <a:r>
              <a:rPr lang="en-US"/>
              <a:t>Do we agree on what defiance or disrespect look like and sound like?</a:t>
            </a:r>
          </a:p>
          <a:p>
            <a:pPr lvl="2">
              <a:lnSpc>
                <a:spcPct val="90000"/>
              </a:lnSpc>
            </a:pPr>
            <a:r>
              <a:rPr lang="en-US"/>
              <a:t>Do we follow the same protocols to address challenging behavior?</a:t>
            </a:r>
          </a:p>
          <a:p>
            <a:pPr lvl="1">
              <a:lnSpc>
                <a:spcPct val="90000"/>
              </a:lnSpc>
            </a:pPr>
            <a:r>
              <a:rPr lang="en-US" sz="1400" b="1"/>
              <a:t>We have a continuum of interventions </a:t>
            </a:r>
            <a:r>
              <a:rPr lang="en-US" sz="1400"/>
              <a:t>that we use in the classroom from least to most intrusive that the scholars are aware of</a:t>
            </a:r>
          </a:p>
          <a:p>
            <a:pPr lvl="1">
              <a:lnSpc>
                <a:spcPct val="90000"/>
              </a:lnSpc>
            </a:pPr>
            <a:r>
              <a:rPr lang="en-US" sz="1400" b="1"/>
              <a:t>We employ effective consequences</a:t>
            </a:r>
          </a:p>
          <a:p>
            <a:pPr lvl="2">
              <a:lnSpc>
                <a:spcPct val="90000"/>
              </a:lnSpc>
            </a:pPr>
            <a:r>
              <a:rPr lang="en-US"/>
              <a:t>Remember a consequence is only effective if it changes behavior</a:t>
            </a:r>
          </a:p>
          <a:p>
            <a:pPr lvl="2">
              <a:lnSpc>
                <a:spcPct val="90000"/>
              </a:lnSpc>
            </a:pPr>
            <a:r>
              <a:rPr lang="en-US"/>
              <a:t>Related, respectful, logical consequences that emphasize re-teaching, repair, reintegration</a:t>
            </a:r>
          </a:p>
          <a:p>
            <a:pPr lvl="2">
              <a:lnSpc>
                <a:spcPct val="90000"/>
              </a:lnSpc>
            </a:pPr>
            <a:endParaRPr lang="en-US"/>
          </a:p>
        </p:txBody>
      </p:sp>
    </p:spTree>
    <p:extLst>
      <p:ext uri="{BB962C8B-B14F-4D97-AF65-F5344CB8AC3E}">
        <p14:creationId xmlns:p14="http://schemas.microsoft.com/office/powerpoint/2010/main" val="1524896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7702" y="2227497"/>
            <a:ext cx="7202456" cy="2470932"/>
          </a:xfrm>
        </p:spPr>
        <p:txBody>
          <a:bodyPr>
            <a:noAutofit/>
          </a:bodyPr>
          <a:lstStyle/>
          <a:p>
            <a:pPr marL="85725" indent="0" algn="ctr">
              <a:buNone/>
            </a:pPr>
            <a:r>
              <a:rPr lang="en-US" sz="2400" b="1" dirty="0"/>
              <a:t>Problem behavior is not a “problem” for students! </a:t>
            </a:r>
          </a:p>
          <a:p>
            <a:pPr marL="85725" indent="0" algn="ctr">
              <a:buNone/>
            </a:pPr>
            <a:r>
              <a:rPr lang="en-US" sz="2400" b="1" dirty="0"/>
              <a:t>In fact it is a “solution” for them!</a:t>
            </a:r>
            <a:endParaRPr lang="en-US" sz="900" dirty="0"/>
          </a:p>
          <a:p>
            <a:pPr marL="85725" indent="0">
              <a:buNone/>
            </a:pPr>
            <a:r>
              <a:rPr lang="en-US" dirty="0"/>
              <a:t>• Behavior happens in contexts, not a vacuum  </a:t>
            </a:r>
            <a:endParaRPr lang="en-US" sz="375" dirty="0"/>
          </a:p>
          <a:p>
            <a:pPr marL="85725" indent="0">
              <a:buNone/>
            </a:pPr>
            <a:r>
              <a:rPr lang="en-US" dirty="0"/>
              <a:t>• Many factors influence problem behaviors </a:t>
            </a:r>
          </a:p>
          <a:p>
            <a:pPr marL="85725" indent="0">
              <a:buNone/>
            </a:pPr>
            <a:r>
              <a:rPr lang="en-US" dirty="0"/>
              <a:t> The most important factors are in the </a:t>
            </a:r>
            <a:r>
              <a:rPr lang="en-US" b="1" dirty="0"/>
              <a:t>IMMEDIATE</a:t>
            </a:r>
          </a:p>
          <a:p>
            <a:pPr marL="85725" indent="0">
              <a:buNone/>
            </a:pPr>
            <a:r>
              <a:rPr lang="en-US" dirty="0"/>
              <a:t>    context or environment (Simonsen, 2012)</a:t>
            </a:r>
          </a:p>
          <a:p>
            <a:pPr marL="85725" indent="0">
              <a:buNone/>
            </a:pPr>
            <a:r>
              <a:rPr lang="en-US" dirty="0"/>
              <a:t>					</a:t>
            </a:r>
            <a:endParaRPr lang="en-US" sz="3300" dirty="0"/>
          </a:p>
          <a:p>
            <a:pPr marL="85725" indent="0">
              <a:buNone/>
            </a:pPr>
            <a:r>
              <a:rPr lang="en-US" dirty="0"/>
              <a:t>	            </a:t>
            </a:r>
          </a:p>
          <a:p>
            <a:pPr marL="85725" indent="0">
              <a:buNone/>
            </a:pPr>
            <a:r>
              <a:rPr lang="en-US" dirty="0"/>
              <a:t>																			</a:t>
            </a:r>
          </a:p>
          <a:p>
            <a:pPr marL="891540" lvl="3" indent="0">
              <a:buNone/>
            </a:pPr>
            <a:endParaRPr lang="en-US" dirty="0"/>
          </a:p>
          <a:p>
            <a:pPr marL="891540" lvl="3" indent="0">
              <a:buNone/>
            </a:pPr>
            <a:endParaRPr lang="en-US" sz="900" dirty="0"/>
          </a:p>
          <a:p>
            <a:pPr marL="891540" lvl="3" indent="0">
              <a:buNone/>
            </a:pPr>
            <a:r>
              <a:rPr lang="en-US" sz="900" dirty="0"/>
              <a:t>						</a:t>
            </a:r>
            <a:endParaRPr lang="en-US" sz="975" dirty="0"/>
          </a:p>
          <a:p>
            <a:pPr lvl="1"/>
            <a:endParaRPr lang="en-US" dirty="0"/>
          </a:p>
          <a:p>
            <a:pPr lvl="1"/>
            <a:endParaRPr lang="en-US" dirty="0"/>
          </a:p>
          <a:p>
            <a:pPr lvl="1"/>
            <a:endParaRPr lang="en-US" dirty="0"/>
          </a:p>
          <a:p>
            <a:pPr lvl="1"/>
            <a:endParaRPr lang="en-US" dirty="0"/>
          </a:p>
          <a:p>
            <a:pPr lvl="1"/>
            <a:endParaRPr lang="en-US" dirty="0"/>
          </a:p>
        </p:txBody>
      </p:sp>
      <p:sp>
        <p:nvSpPr>
          <p:cNvPr id="2" name="Title 1"/>
          <p:cNvSpPr>
            <a:spLocks noGrp="1"/>
          </p:cNvSpPr>
          <p:nvPr>
            <p:ph type="title"/>
          </p:nvPr>
        </p:nvSpPr>
        <p:spPr/>
        <p:txBody>
          <a:bodyPr>
            <a:noAutofit/>
          </a:bodyPr>
          <a:lstStyle/>
          <a:p>
            <a:pPr algn="ctr"/>
            <a:r>
              <a:rPr lang="en-US" sz="3000" dirty="0"/>
              <a:t>The Secret About Problem Behavior…</a:t>
            </a:r>
            <a:br>
              <a:rPr lang="en-US" sz="3000" dirty="0"/>
            </a:br>
            <a:endParaRPr lang="en-US" sz="3000" dirty="0"/>
          </a:p>
        </p:txBody>
      </p:sp>
    </p:spTree>
    <p:extLst>
      <p:ext uri="{BB962C8B-B14F-4D97-AF65-F5344CB8AC3E}">
        <p14:creationId xmlns:p14="http://schemas.microsoft.com/office/powerpoint/2010/main" val="3084210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Shape 15">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8"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4" name="Title 3"/>
          <p:cNvSpPr>
            <a:spLocks noGrp="1"/>
          </p:cNvSpPr>
          <p:nvPr>
            <p:ph type="title"/>
          </p:nvPr>
        </p:nvSpPr>
        <p:spPr>
          <a:xfrm>
            <a:off x="745565" y="1130603"/>
            <a:ext cx="2506831" cy="4596794"/>
          </a:xfrm>
        </p:spPr>
        <p:txBody>
          <a:bodyPr vert="horz" lIns="68580" tIns="34290" rIns="68580" bIns="34290" rtlCol="0" anchor="ctr">
            <a:normAutofit/>
          </a:bodyPr>
          <a:lstStyle/>
          <a:p>
            <a:r>
              <a:rPr lang="en-US" sz="2800" kern="1200">
                <a:solidFill>
                  <a:srgbClr val="EBEBEB"/>
                </a:solidFill>
                <a:latin typeface="+mj-lt"/>
                <a:ea typeface="+mj-ea"/>
                <a:cs typeface="+mj-cs"/>
              </a:rPr>
              <a:t>In PBIS We Strive to:</a:t>
            </a:r>
          </a:p>
        </p:txBody>
      </p:sp>
      <p:sp>
        <p:nvSpPr>
          <p:cNvPr id="5" name="Content Placeholder 4"/>
          <p:cNvSpPr>
            <a:spLocks noGrp="1"/>
          </p:cNvSpPr>
          <p:nvPr>
            <p:ph idx="1"/>
          </p:nvPr>
        </p:nvSpPr>
        <p:spPr>
          <a:xfrm>
            <a:off x="3967557" y="437513"/>
            <a:ext cx="4126961" cy="5954325"/>
          </a:xfrm>
        </p:spPr>
        <p:txBody>
          <a:bodyPr vert="horz" lIns="68580" tIns="34290" rIns="68580" bIns="34290" rtlCol="0" anchor="ctr">
            <a:normAutofit/>
          </a:bodyPr>
          <a:lstStyle/>
          <a:p>
            <a:r>
              <a:rPr lang="en-US" dirty="0"/>
              <a:t>Make Behaviors Ineffective and Inefficient by:</a:t>
            </a:r>
          </a:p>
          <a:p>
            <a:pPr lvl="1">
              <a:buFont typeface="Arial" panose="020B0604020202020204" pitchFamily="34" charset="0"/>
              <a:buChar char="•"/>
            </a:pPr>
            <a:r>
              <a:rPr lang="en-US" sz="1800" dirty="0"/>
              <a:t> Restructuring the Environment</a:t>
            </a:r>
          </a:p>
          <a:p>
            <a:pPr lvl="1">
              <a:buFont typeface="Arial" panose="020B0604020202020204" pitchFamily="34" charset="0"/>
              <a:buChar char="•"/>
            </a:pPr>
            <a:r>
              <a:rPr lang="en-US" sz="1800" dirty="0"/>
              <a:t> Our Procedures</a:t>
            </a:r>
          </a:p>
          <a:p>
            <a:pPr lvl="1">
              <a:buFont typeface="Arial" panose="020B0604020202020204" pitchFamily="34" charset="0"/>
              <a:buChar char="•"/>
            </a:pPr>
            <a:r>
              <a:rPr lang="en-US" sz="1800" dirty="0"/>
              <a:t> Our Responses</a:t>
            </a:r>
          </a:p>
          <a:p>
            <a:pPr lvl="1">
              <a:buFont typeface="Arial" panose="020B0604020202020204" pitchFamily="34" charset="0"/>
              <a:buChar char="•"/>
            </a:pPr>
            <a:endParaRPr lang="en-US" sz="1800" dirty="0"/>
          </a:p>
          <a:p>
            <a:r>
              <a:rPr lang="en-US" dirty="0"/>
              <a:t>It is generally about environmental and adult behavior change and making small changes for big gains.</a:t>
            </a:r>
          </a:p>
        </p:txBody>
      </p:sp>
    </p:spTree>
    <p:extLst>
      <p:ext uri="{BB962C8B-B14F-4D97-AF65-F5344CB8AC3E}">
        <p14:creationId xmlns:p14="http://schemas.microsoft.com/office/powerpoint/2010/main" val="2624419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a:srcRect/>
          <a:stretch>
            <a:fillRect/>
          </a:stretch>
        </p:blipFill>
        <p:spPr bwMode="auto">
          <a:xfrm>
            <a:off x="185738" y="180975"/>
            <a:ext cx="8775700" cy="6502400"/>
          </a:xfrm>
          <a:prstGeom prst="rect">
            <a:avLst/>
          </a:prstGeom>
          <a:noFill/>
          <a:ln w="9525">
            <a:noFill/>
            <a:miter lim="800000"/>
            <a:headEnd/>
            <a:tailEnd/>
          </a:ln>
        </p:spPr>
      </p:pic>
      <p:sp>
        <p:nvSpPr>
          <p:cNvPr id="3" name="TextBox 2"/>
          <p:cNvSpPr txBox="1"/>
          <p:nvPr/>
        </p:nvSpPr>
        <p:spPr>
          <a:xfrm>
            <a:off x="545259" y="631404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17015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76"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8" name="Freeform: Shape 77">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80"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65218" name="AutoShape 2"/>
          <p:cNvSpPr>
            <a:spLocks noGrp="1" noChangeArrowheads="1"/>
          </p:cNvSpPr>
          <p:nvPr>
            <p:ph type="title"/>
          </p:nvPr>
        </p:nvSpPr>
        <p:spPr>
          <a:xfrm>
            <a:off x="745565" y="1130603"/>
            <a:ext cx="2506831" cy="4596794"/>
          </a:xfrm>
        </p:spPr>
        <p:txBody>
          <a:bodyPr anchor="ctr">
            <a:normAutofit/>
          </a:bodyPr>
          <a:lstStyle/>
          <a:p>
            <a:pPr eaLnBrk="1" hangingPunct="1">
              <a:defRPr/>
            </a:pPr>
            <a:r>
              <a:rPr lang="en-US" sz="2800">
                <a:solidFill>
                  <a:srgbClr val="EBEBEB"/>
                </a:solidFill>
              </a:rPr>
              <a:t>Quick Error Corrections</a:t>
            </a:r>
          </a:p>
        </p:txBody>
      </p:sp>
      <p:sp>
        <p:nvSpPr>
          <p:cNvPr id="265219" name="Rectangle 3"/>
          <p:cNvSpPr>
            <a:spLocks noGrp="1" noChangeArrowheads="1"/>
          </p:cNvSpPr>
          <p:nvPr>
            <p:ph idx="1"/>
          </p:nvPr>
        </p:nvSpPr>
        <p:spPr>
          <a:xfrm>
            <a:off x="3967557" y="437513"/>
            <a:ext cx="4126961" cy="5954325"/>
          </a:xfrm>
        </p:spPr>
        <p:txBody>
          <a:bodyPr anchor="ctr">
            <a:normAutofit/>
          </a:bodyPr>
          <a:lstStyle/>
          <a:p>
            <a:pPr marL="45720" indent="0" eaLnBrk="1" hangingPunct="1">
              <a:buNone/>
            </a:pPr>
            <a:r>
              <a:rPr lang="en-US" altLang="en-US" sz="1700"/>
              <a:t>Your error corrections should be… </a:t>
            </a:r>
          </a:p>
          <a:p>
            <a:pPr lvl="1" eaLnBrk="1" hangingPunct="1"/>
            <a:endParaRPr lang="en-US" altLang="en-US" sz="1700"/>
          </a:p>
          <a:p>
            <a:pPr lvl="1" eaLnBrk="1" hangingPunct="1"/>
            <a:r>
              <a:rPr lang="en-US" altLang="en-US" sz="1700"/>
              <a:t>…</a:t>
            </a:r>
            <a:r>
              <a:rPr lang="en-US" altLang="en-US" sz="1700" b="1"/>
              <a:t>contingent</a:t>
            </a:r>
            <a:r>
              <a:rPr lang="en-US" altLang="en-US" sz="1700"/>
              <a:t>: occur closely after the undesired behavior</a:t>
            </a:r>
          </a:p>
          <a:p>
            <a:pPr lvl="1" eaLnBrk="1" hangingPunct="1"/>
            <a:endParaRPr lang="en-US" altLang="en-US" sz="1700"/>
          </a:p>
          <a:p>
            <a:pPr lvl="1" eaLnBrk="1" hangingPunct="1"/>
            <a:r>
              <a:rPr lang="en-US" altLang="en-US" sz="1700"/>
              <a:t>…</a:t>
            </a:r>
            <a:r>
              <a:rPr lang="en-US" altLang="en-US" sz="1700" b="1"/>
              <a:t>specific</a:t>
            </a:r>
            <a:r>
              <a:rPr lang="en-US" altLang="en-US" sz="1700"/>
              <a:t>: tell learner exactly what they are doing </a:t>
            </a:r>
            <a:r>
              <a:rPr lang="en-US" altLang="en-US" sz="1700" i="1"/>
              <a:t>incorrectly</a:t>
            </a:r>
            <a:r>
              <a:rPr lang="en-US" altLang="en-US" sz="1700"/>
              <a:t> and what they should do differently in the future</a:t>
            </a:r>
          </a:p>
          <a:p>
            <a:pPr lvl="1" eaLnBrk="1" hangingPunct="1"/>
            <a:endParaRPr lang="en-US" altLang="en-US" sz="1700"/>
          </a:p>
          <a:p>
            <a:pPr lvl="1" eaLnBrk="1" hangingPunct="1"/>
            <a:r>
              <a:rPr lang="en-US" altLang="en-US" sz="1700"/>
              <a:t>…</a:t>
            </a:r>
            <a:r>
              <a:rPr lang="en-US" altLang="en-US" sz="1700" b="1"/>
              <a:t>brief</a:t>
            </a:r>
            <a:r>
              <a:rPr lang="en-US" altLang="en-US" sz="1700"/>
              <a:t>: after redirecting back to appropriate behavior, move on</a:t>
            </a:r>
          </a:p>
        </p:txBody>
      </p:sp>
    </p:spTree>
    <p:extLst>
      <p:ext uri="{BB962C8B-B14F-4D97-AF65-F5344CB8AC3E}">
        <p14:creationId xmlns:p14="http://schemas.microsoft.com/office/powerpoint/2010/main" val="28284247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Shape 14">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7"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title"/>
          </p:nvPr>
        </p:nvSpPr>
        <p:spPr>
          <a:xfrm>
            <a:off x="745565" y="1130603"/>
            <a:ext cx="2506831" cy="4596794"/>
          </a:xfrm>
        </p:spPr>
        <p:txBody>
          <a:bodyPr anchor="ctr">
            <a:normAutofit/>
          </a:bodyPr>
          <a:lstStyle/>
          <a:p>
            <a:br>
              <a:rPr lang="en-US" sz="2800">
                <a:solidFill>
                  <a:srgbClr val="EBEBEB"/>
                </a:solidFill>
              </a:rPr>
            </a:br>
            <a:r>
              <a:rPr lang="en-US" sz="2800">
                <a:solidFill>
                  <a:srgbClr val="EBEBEB"/>
                </a:solidFill>
              </a:rPr>
              <a:t>Basic Intervention Steps For </a:t>
            </a:r>
            <a:br>
              <a:rPr lang="en-US" sz="2800">
                <a:solidFill>
                  <a:srgbClr val="EBEBEB"/>
                </a:solidFill>
              </a:rPr>
            </a:br>
            <a:r>
              <a:rPr lang="en-US" sz="2800">
                <a:solidFill>
                  <a:srgbClr val="EBEBEB"/>
                </a:solidFill>
              </a:rPr>
              <a:t>Minor Problem Behaviors</a:t>
            </a:r>
          </a:p>
        </p:txBody>
      </p:sp>
      <p:sp>
        <p:nvSpPr>
          <p:cNvPr id="3" name="Content Placeholder 2"/>
          <p:cNvSpPr>
            <a:spLocks noGrp="1"/>
          </p:cNvSpPr>
          <p:nvPr>
            <p:ph idx="1"/>
          </p:nvPr>
        </p:nvSpPr>
        <p:spPr>
          <a:xfrm>
            <a:off x="3967557" y="437513"/>
            <a:ext cx="4126961" cy="5954325"/>
          </a:xfrm>
        </p:spPr>
        <p:txBody>
          <a:bodyPr anchor="ctr">
            <a:normAutofit/>
          </a:bodyPr>
          <a:lstStyle/>
          <a:p>
            <a:r>
              <a:rPr lang="en-US" sz="1700"/>
              <a:t>First Focus on Keeping Instruction Going and Assign a Task to Students if Needed </a:t>
            </a:r>
          </a:p>
          <a:p>
            <a:r>
              <a:rPr lang="en-US" sz="1700"/>
              <a:t>Praise/Acknowledge Students Who Are On-Task</a:t>
            </a:r>
          </a:p>
          <a:p>
            <a:r>
              <a:rPr lang="en-US" sz="1700"/>
              <a:t>Use Proximity</a:t>
            </a:r>
          </a:p>
          <a:p>
            <a:r>
              <a:rPr lang="en-US" sz="1700"/>
              <a:t>Clearly Restate the Expectation</a:t>
            </a:r>
          </a:p>
          <a:p>
            <a:r>
              <a:rPr lang="en-US" sz="1700"/>
              <a:t>Provide Choices to Get on Track</a:t>
            </a:r>
          </a:p>
          <a:p>
            <a:r>
              <a:rPr lang="en-US" sz="1700"/>
              <a:t>Have Plan for Ongoing Non-compliance</a:t>
            </a:r>
          </a:p>
          <a:p>
            <a:r>
              <a:rPr lang="en-US" sz="1700"/>
              <a:t>Do Not Make Mountains of  Molehills</a:t>
            </a:r>
          </a:p>
          <a:p>
            <a:r>
              <a:rPr lang="en-US" sz="1700"/>
              <a:t>Remember: You Will Get More of the Behaviors You Pay Attention to</a:t>
            </a:r>
            <a:r>
              <a:rPr lang="mr-IN" sz="1700"/>
              <a:t>…</a:t>
            </a:r>
            <a:endParaRPr lang="en-US" sz="1700"/>
          </a:p>
          <a:p>
            <a:endParaRPr lang="en-US" sz="1700"/>
          </a:p>
          <a:p>
            <a:endParaRPr lang="en-US" sz="1700"/>
          </a:p>
        </p:txBody>
      </p:sp>
    </p:spTree>
    <p:extLst>
      <p:ext uri="{BB962C8B-B14F-4D97-AF65-F5344CB8AC3E}">
        <p14:creationId xmlns:p14="http://schemas.microsoft.com/office/powerpoint/2010/main" val="3215585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5" name="Group 1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6" name="Rectangle 1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5" name="Title 4"/>
          <p:cNvSpPr>
            <a:spLocks noGrp="1"/>
          </p:cNvSpPr>
          <p:nvPr>
            <p:ph type="title"/>
          </p:nvPr>
        </p:nvSpPr>
        <p:spPr>
          <a:xfrm>
            <a:off x="750279" y="1209957"/>
            <a:ext cx="2275935" cy="4438087"/>
          </a:xfrm>
        </p:spPr>
        <p:txBody>
          <a:bodyPr anchor="ctr">
            <a:normAutofit/>
          </a:bodyPr>
          <a:lstStyle/>
          <a:p>
            <a:pPr algn="r"/>
            <a:r>
              <a:rPr lang="en-US" sz="2600">
                <a:solidFill>
                  <a:schemeClr val="tx1"/>
                </a:solidFill>
              </a:rPr>
              <a:t>For Repeated Challenging Behaviors, Ask Yourself</a:t>
            </a:r>
            <a:r>
              <a:rPr lang="mr-IN" sz="2600">
                <a:solidFill>
                  <a:schemeClr val="tx1"/>
                </a:solidFill>
              </a:rPr>
              <a:t>…</a:t>
            </a:r>
            <a:endParaRPr lang="en-US" sz="2600">
              <a:solidFill>
                <a:schemeClr val="tx1"/>
              </a:solidFill>
            </a:endParaRPr>
          </a:p>
        </p:txBody>
      </p:sp>
      <p:cxnSp>
        <p:nvCxnSpPr>
          <p:cNvPr id="19" name="Straight Connector 1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3508818" y="1059025"/>
            <a:ext cx="3976641" cy="4739950"/>
          </a:xfrm>
        </p:spPr>
        <p:txBody>
          <a:bodyPr anchor="ctr">
            <a:normAutofit/>
          </a:bodyPr>
          <a:lstStyle/>
          <a:p>
            <a:pPr marL="0" indent="0">
              <a:lnSpc>
                <a:spcPct val="90000"/>
              </a:lnSpc>
              <a:buNone/>
            </a:pPr>
            <a:endParaRPr lang="en-US" u="sng" dirty="0">
              <a:solidFill>
                <a:schemeClr val="tx1"/>
              </a:solidFill>
              <a:latin typeface="Franklin Gothic Book"/>
              <a:cs typeface="Franklin Gothic Book"/>
            </a:endParaRPr>
          </a:p>
          <a:p>
            <a:pPr>
              <a:lnSpc>
                <a:spcPct val="90000"/>
              </a:lnSpc>
            </a:pPr>
            <a:r>
              <a:rPr lang="en-US" dirty="0">
                <a:solidFill>
                  <a:schemeClr val="tx1"/>
                </a:solidFill>
                <a:latin typeface="Franklin Gothic Book"/>
                <a:cs typeface="Franklin Gothic Book"/>
              </a:rPr>
              <a:t>Do they understand the expectations?</a:t>
            </a:r>
          </a:p>
          <a:p>
            <a:pPr>
              <a:lnSpc>
                <a:spcPct val="90000"/>
              </a:lnSpc>
            </a:pPr>
            <a:r>
              <a:rPr lang="en-US" dirty="0">
                <a:solidFill>
                  <a:schemeClr val="tx1"/>
                </a:solidFill>
                <a:latin typeface="Franklin Gothic Book"/>
                <a:cs typeface="Franklin Gothic Book"/>
              </a:rPr>
              <a:t>Are they aware that they are exhibiting the challenging behavior?</a:t>
            </a:r>
          </a:p>
          <a:p>
            <a:pPr>
              <a:lnSpc>
                <a:spcPct val="90000"/>
              </a:lnSpc>
            </a:pPr>
            <a:r>
              <a:rPr lang="en-US" dirty="0">
                <a:solidFill>
                  <a:schemeClr val="tx1"/>
                </a:solidFill>
                <a:latin typeface="Franklin Gothic Book"/>
                <a:cs typeface="Franklin Gothic Book"/>
              </a:rPr>
              <a:t>Are they able to engage in the expected behavior?</a:t>
            </a:r>
          </a:p>
          <a:p>
            <a:pPr>
              <a:lnSpc>
                <a:spcPct val="90000"/>
              </a:lnSpc>
            </a:pPr>
            <a:r>
              <a:rPr lang="en-US" dirty="0">
                <a:solidFill>
                  <a:schemeClr val="tx1"/>
                </a:solidFill>
                <a:latin typeface="Franklin Gothic Book"/>
                <a:cs typeface="Franklin Gothic Book"/>
              </a:rPr>
              <a:t>Do they want attention (from you? From peers?)</a:t>
            </a:r>
          </a:p>
          <a:p>
            <a:pPr>
              <a:lnSpc>
                <a:spcPct val="90000"/>
              </a:lnSpc>
            </a:pPr>
            <a:r>
              <a:rPr lang="en-US" dirty="0">
                <a:solidFill>
                  <a:schemeClr val="tx1"/>
                </a:solidFill>
                <a:latin typeface="Franklin Gothic Book"/>
                <a:cs typeface="Franklin Gothic Book"/>
              </a:rPr>
              <a:t>Do they want to escape a task (because it is too challenging)?</a:t>
            </a:r>
          </a:p>
          <a:p>
            <a:pPr marL="0" indent="0">
              <a:lnSpc>
                <a:spcPct val="90000"/>
              </a:lnSpc>
              <a:buNone/>
            </a:pPr>
            <a:endParaRPr lang="en-US" dirty="0">
              <a:solidFill>
                <a:schemeClr val="tx1"/>
              </a:solidFill>
              <a:latin typeface="Franklin Gothic Book"/>
              <a:cs typeface="Franklin Gothic Book"/>
            </a:endParaRPr>
          </a:p>
          <a:p>
            <a:pPr marL="0" indent="0">
              <a:lnSpc>
                <a:spcPct val="90000"/>
              </a:lnSpc>
              <a:buNone/>
            </a:pPr>
            <a:r>
              <a:rPr lang="en-US" i="1" dirty="0">
                <a:solidFill>
                  <a:schemeClr val="tx1"/>
                </a:solidFill>
                <a:latin typeface="Franklin Gothic Book"/>
                <a:cs typeface="Franklin Gothic Book"/>
              </a:rPr>
              <a:t>IS THIS A CASE OF </a:t>
            </a:r>
            <a:r>
              <a:rPr lang="en-US" b="1" i="1" u="sng" dirty="0">
                <a:solidFill>
                  <a:schemeClr val="tx1"/>
                </a:solidFill>
                <a:latin typeface="Franklin Gothic Book"/>
                <a:cs typeface="Franklin Gothic Book"/>
              </a:rPr>
              <a:t>WON’T DO </a:t>
            </a:r>
            <a:r>
              <a:rPr lang="en-US" i="1" dirty="0">
                <a:solidFill>
                  <a:schemeClr val="tx1"/>
                </a:solidFill>
                <a:latin typeface="Franklin Gothic Book"/>
                <a:cs typeface="Franklin Gothic Book"/>
              </a:rPr>
              <a:t>OR </a:t>
            </a:r>
            <a:r>
              <a:rPr lang="en-US" b="1" i="1" u="sng" dirty="0">
                <a:solidFill>
                  <a:schemeClr val="tx1"/>
                </a:solidFill>
                <a:latin typeface="Franklin Gothic Book"/>
                <a:cs typeface="Franklin Gothic Book"/>
              </a:rPr>
              <a:t>CAN’T DO</a:t>
            </a:r>
            <a:r>
              <a:rPr lang="en-US" i="1" u="sng" dirty="0">
                <a:solidFill>
                  <a:schemeClr val="tx1"/>
                </a:solidFill>
                <a:latin typeface="Franklin Gothic Book"/>
                <a:cs typeface="Franklin Gothic Book"/>
              </a:rPr>
              <a:t>?</a:t>
            </a:r>
          </a:p>
          <a:p>
            <a:pPr>
              <a:lnSpc>
                <a:spcPct val="90000"/>
              </a:lnSpc>
            </a:pPr>
            <a:endParaRPr lang="en-US" dirty="0">
              <a:solidFill>
                <a:schemeClr val="tx1"/>
              </a:solidFill>
            </a:endParaRPr>
          </a:p>
        </p:txBody>
      </p:sp>
    </p:spTree>
    <p:extLst>
      <p:ext uri="{BB962C8B-B14F-4D97-AF65-F5344CB8AC3E}">
        <p14:creationId xmlns:p14="http://schemas.microsoft.com/office/powerpoint/2010/main" val="3125885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4" name="Rectangle 1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4" name="Title 3"/>
          <p:cNvSpPr>
            <a:spLocks noGrp="1"/>
          </p:cNvSpPr>
          <p:nvPr>
            <p:ph type="title"/>
          </p:nvPr>
        </p:nvSpPr>
        <p:spPr>
          <a:xfrm>
            <a:off x="750279" y="1209957"/>
            <a:ext cx="2275935" cy="4438087"/>
          </a:xfrm>
        </p:spPr>
        <p:txBody>
          <a:bodyPr anchor="ctr">
            <a:normAutofit/>
          </a:bodyPr>
          <a:lstStyle/>
          <a:p>
            <a:pPr algn="r"/>
            <a:r>
              <a:rPr lang="en-US" sz="2800">
                <a:solidFill>
                  <a:schemeClr val="tx1"/>
                </a:solidFill>
              </a:rPr>
              <a:t>Teaching and Coaching Behavior (Can’t Do)</a:t>
            </a:r>
          </a:p>
        </p:txBody>
      </p:sp>
      <p:cxnSp>
        <p:nvCxnSpPr>
          <p:cNvPr id="17" name="Straight Connector 1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3508818" y="1059025"/>
            <a:ext cx="3976641" cy="4739950"/>
          </a:xfrm>
        </p:spPr>
        <p:txBody>
          <a:bodyPr anchor="ctr">
            <a:normAutofit lnSpcReduction="10000"/>
          </a:bodyPr>
          <a:lstStyle/>
          <a:p>
            <a:pPr>
              <a:lnSpc>
                <a:spcPct val="90000"/>
              </a:lnSpc>
            </a:pPr>
            <a:r>
              <a:rPr lang="en-US" sz="1400">
                <a:solidFill>
                  <a:schemeClr val="tx1"/>
                </a:solidFill>
              </a:rPr>
              <a:t>Some students do not know how to engage in appropriate behaviors or how to regulate their emotions.</a:t>
            </a:r>
          </a:p>
          <a:p>
            <a:pPr marL="34290" indent="0">
              <a:lnSpc>
                <a:spcPct val="90000"/>
              </a:lnSpc>
              <a:buNone/>
            </a:pPr>
            <a:r>
              <a:rPr lang="en-US" sz="1400" u="sng">
                <a:solidFill>
                  <a:schemeClr val="tx1"/>
                </a:solidFill>
              </a:rPr>
              <a:t>Ways staff can support growth in this area:</a:t>
            </a:r>
          </a:p>
          <a:p>
            <a:pPr>
              <a:lnSpc>
                <a:spcPct val="90000"/>
              </a:lnSpc>
            </a:pPr>
            <a:r>
              <a:rPr lang="en-US" sz="1400">
                <a:solidFill>
                  <a:schemeClr val="tx1"/>
                </a:solidFill>
              </a:rPr>
              <a:t>Reinforce and coach what students are learning in other places (e.g., in Second Step, in social skill groups).</a:t>
            </a:r>
          </a:p>
          <a:p>
            <a:pPr lvl="1">
              <a:lnSpc>
                <a:spcPct val="90000"/>
              </a:lnSpc>
            </a:pPr>
            <a:r>
              <a:rPr lang="en-US" sz="1400">
                <a:solidFill>
                  <a:schemeClr val="tx1"/>
                </a:solidFill>
              </a:rPr>
              <a:t>“I know you are working on asking for help. I like how you raised your hand.”</a:t>
            </a:r>
          </a:p>
          <a:p>
            <a:pPr lvl="1">
              <a:lnSpc>
                <a:spcPct val="90000"/>
              </a:lnSpc>
            </a:pPr>
            <a:r>
              <a:rPr lang="en-US" sz="1400">
                <a:solidFill>
                  <a:schemeClr val="tx1"/>
                </a:solidFill>
              </a:rPr>
              <a:t>“You are frustrated. Let’s use a coping skill.”</a:t>
            </a:r>
          </a:p>
          <a:p>
            <a:pPr lvl="1">
              <a:lnSpc>
                <a:spcPct val="90000"/>
              </a:lnSpc>
            </a:pPr>
            <a:r>
              <a:rPr lang="en-US" sz="1400">
                <a:solidFill>
                  <a:schemeClr val="tx1"/>
                </a:solidFill>
              </a:rPr>
              <a:t>“You are heading out to recess now. What is the first step in asking to join a game?”</a:t>
            </a:r>
          </a:p>
          <a:p>
            <a:pPr>
              <a:lnSpc>
                <a:spcPct val="90000"/>
              </a:lnSpc>
            </a:pPr>
            <a:r>
              <a:rPr lang="en-US" sz="1400">
                <a:solidFill>
                  <a:schemeClr val="tx1"/>
                </a:solidFill>
              </a:rPr>
              <a:t>Help students recognize when they are engaging in challenging behaviors and give them replacement behaviors</a:t>
            </a:r>
          </a:p>
          <a:p>
            <a:pPr>
              <a:lnSpc>
                <a:spcPct val="90000"/>
              </a:lnSpc>
            </a:pPr>
            <a:r>
              <a:rPr lang="en-US" sz="1400">
                <a:solidFill>
                  <a:schemeClr val="tx1"/>
                </a:solidFill>
              </a:rPr>
              <a:t>Model the behavior you want to see</a:t>
            </a:r>
          </a:p>
          <a:p>
            <a:pPr>
              <a:lnSpc>
                <a:spcPct val="90000"/>
              </a:lnSpc>
            </a:pPr>
            <a:r>
              <a:rPr lang="en-US" sz="1400">
                <a:solidFill>
                  <a:schemeClr val="tx1"/>
                </a:solidFill>
              </a:rPr>
              <a:t>Re-teach in the moment as needed</a:t>
            </a:r>
          </a:p>
          <a:p>
            <a:pPr>
              <a:lnSpc>
                <a:spcPct val="90000"/>
              </a:lnSpc>
            </a:pPr>
            <a:endParaRPr lang="en-US" sz="1400">
              <a:solidFill>
                <a:schemeClr val="tx1"/>
              </a:solidFill>
            </a:endParaRPr>
          </a:p>
        </p:txBody>
      </p:sp>
    </p:spTree>
    <p:extLst>
      <p:ext uri="{BB962C8B-B14F-4D97-AF65-F5344CB8AC3E}">
        <p14:creationId xmlns:p14="http://schemas.microsoft.com/office/powerpoint/2010/main" val="1900760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F07C1-49C4-DE48-BC0F-03712AA53B35}"/>
              </a:ext>
            </a:extLst>
          </p:cNvPr>
          <p:cNvSpPr>
            <a:spLocks noGrp="1"/>
          </p:cNvSpPr>
          <p:nvPr>
            <p:ph type="title"/>
          </p:nvPr>
        </p:nvSpPr>
        <p:spPr>
          <a:xfrm>
            <a:off x="866215" y="973668"/>
            <a:ext cx="6571060" cy="706964"/>
          </a:xfrm>
        </p:spPr>
        <p:txBody>
          <a:bodyPr vert="horz" lIns="68580" tIns="34290" rIns="68580" bIns="34290" rtlCol="0">
            <a:normAutofit/>
          </a:bodyPr>
          <a:lstStyle/>
          <a:p>
            <a:r>
              <a:rPr lang="en-US" kern="1200">
                <a:solidFill>
                  <a:srgbClr val="EBEBEB"/>
                </a:solidFill>
                <a:latin typeface="+mj-lt"/>
                <a:ea typeface="+mj-ea"/>
                <a:cs typeface="+mj-cs"/>
              </a:rPr>
              <a:t>Teaching Behavior</a:t>
            </a:r>
          </a:p>
        </p:txBody>
      </p:sp>
      <p:sp>
        <p:nvSpPr>
          <p:cNvPr id="3" name="Content Placeholder 2">
            <a:extLst>
              <a:ext uri="{FF2B5EF4-FFF2-40B4-BE49-F238E27FC236}">
                <a16:creationId xmlns:a16="http://schemas.microsoft.com/office/drawing/2014/main" id="{6E88EFBE-3BC6-8F44-BA8E-F0266DA5E2AB}"/>
              </a:ext>
            </a:extLst>
          </p:cNvPr>
          <p:cNvSpPr>
            <a:spLocks noGrp="1"/>
          </p:cNvSpPr>
          <p:nvPr>
            <p:ph idx="1"/>
          </p:nvPr>
        </p:nvSpPr>
        <p:spPr>
          <a:xfrm>
            <a:off x="866215" y="2603500"/>
            <a:ext cx="4797985" cy="3416300"/>
          </a:xfrm>
        </p:spPr>
        <p:txBody>
          <a:bodyPr vert="horz" lIns="68580" tIns="34290" rIns="68580" bIns="34290" rtlCol="0" anchor="ctr">
            <a:normAutofit/>
          </a:bodyPr>
          <a:lstStyle/>
          <a:p>
            <a:r>
              <a:rPr lang="en-US" altLang="en-US"/>
              <a:t>Repetition is key to learning new skills:</a:t>
            </a:r>
          </a:p>
          <a:p>
            <a:pPr lvl="1">
              <a:buFont typeface="Arial" panose="020B0604020202020204" pitchFamily="34" charset="0"/>
              <a:buChar char="•"/>
            </a:pPr>
            <a:r>
              <a:rPr lang="en-US" altLang="en-US"/>
              <a:t>For a child to </a:t>
            </a:r>
            <a:r>
              <a:rPr lang="en-US" altLang="en-US" i="1"/>
              <a:t>learn something new</a:t>
            </a:r>
            <a:r>
              <a:rPr lang="en-US" altLang="en-US"/>
              <a:t>, it needs to be repeated on average of 8 times</a:t>
            </a:r>
          </a:p>
          <a:p>
            <a:pPr lvl="1">
              <a:buFont typeface="Arial" panose="020B0604020202020204" pitchFamily="34" charset="0"/>
              <a:buChar char="•"/>
            </a:pPr>
            <a:r>
              <a:rPr lang="en-US" altLang="en-US"/>
              <a:t>For a child to </a:t>
            </a:r>
            <a:r>
              <a:rPr lang="en-US" altLang="en-US" i="1"/>
              <a:t>unlearn</a:t>
            </a:r>
            <a:r>
              <a:rPr lang="en-US" altLang="en-US"/>
              <a:t> an old behavior and replace with a new behavior, the new behavior must be repeated on average 28 times </a:t>
            </a:r>
            <a:r>
              <a:rPr lang="en-US" altLang="en-US" i="1"/>
              <a:t>(Wong, H)</a:t>
            </a:r>
          </a:p>
          <a:p>
            <a:endParaRPr lang="en-US"/>
          </a:p>
        </p:txBody>
      </p:sp>
      <p:pic>
        <p:nvPicPr>
          <p:cNvPr id="7" name="Graphic 6" descr="Head with Gears">
            <a:extLst>
              <a:ext uri="{FF2B5EF4-FFF2-40B4-BE49-F238E27FC236}">
                <a16:creationId xmlns:a16="http://schemas.microsoft.com/office/drawing/2014/main" id="{FD0CAD2B-7F9D-41A5-82EB-9C3E75281F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5428" y="3154514"/>
            <a:ext cx="2310036" cy="23100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876634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1BBE91-4683-B64F-9BFC-F3F54C11CC19}"/>
              </a:ext>
            </a:extLst>
          </p:cNvPr>
          <p:cNvSpPr>
            <a:spLocks noGrp="1"/>
          </p:cNvSpPr>
          <p:nvPr>
            <p:ph type="title"/>
          </p:nvPr>
        </p:nvSpPr>
        <p:spPr>
          <a:xfrm>
            <a:off x="866439" y="927099"/>
            <a:ext cx="7493789" cy="709865"/>
          </a:xfrm>
        </p:spPr>
        <p:txBody>
          <a:bodyPr/>
          <a:lstStyle/>
          <a:p>
            <a:r>
              <a:rPr lang="en-US" dirty="0"/>
              <a:t>Functions of Behavior (Won’t Do)</a:t>
            </a:r>
          </a:p>
        </p:txBody>
      </p:sp>
      <p:sp>
        <p:nvSpPr>
          <p:cNvPr id="1028" name="Rectangle 3"/>
          <p:cNvSpPr>
            <a:spLocks noChangeArrowheads="1"/>
          </p:cNvSpPr>
          <p:nvPr/>
        </p:nvSpPr>
        <p:spPr bwMode="auto">
          <a:xfrm>
            <a:off x="1143001" y="1678759"/>
            <a:ext cx="184731" cy="300082"/>
          </a:xfrm>
          <a:prstGeom prst="rect">
            <a:avLst/>
          </a:prstGeom>
          <a:noFill/>
          <a:ln w="9525">
            <a:noFill/>
            <a:miter lim="800000"/>
            <a:headEnd/>
            <a:tailEnd/>
          </a:ln>
        </p:spPr>
        <p:txBody>
          <a:bodyPr wrap="none" anchor="ctr">
            <a:prstTxWarp prst="textNoShape">
              <a:avLst/>
            </a:prstTxWarp>
            <a:spAutoFit/>
          </a:bodyPr>
          <a:lstStyle/>
          <a:p>
            <a:endParaRPr lang="en-US" sz="1350">
              <a:ea typeface="Arial" charset="0"/>
              <a:cs typeface="Arial" charset="0"/>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2541308996"/>
              </p:ext>
            </p:extLst>
          </p:nvPr>
        </p:nvGraphicFramePr>
        <p:xfrm>
          <a:off x="2288720" y="1978841"/>
          <a:ext cx="3837819" cy="4265762"/>
        </p:xfrm>
        <a:graphic>
          <a:graphicData uri="http://schemas.openxmlformats.org/presentationml/2006/ole">
            <mc:AlternateContent xmlns:mc="http://schemas.openxmlformats.org/markup-compatibility/2006">
              <mc:Choice xmlns:v="urn:schemas-microsoft-com:vml" Requires="v">
                <p:oleObj spid="_x0000_s208989" name="Visio" r:id="rId3" imgW="3860800" imgH="4292600" progId="">
                  <p:embed/>
                </p:oleObj>
              </mc:Choice>
              <mc:Fallback>
                <p:oleObj name="Visio" r:id="rId3" imgW="3860800" imgH="4292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720" y="1978841"/>
                        <a:ext cx="3837819" cy="4265762"/>
                      </a:xfrm>
                      <a:prstGeom prst="rect">
                        <a:avLst/>
                      </a:prstGeom>
                      <a:noFill/>
                    </p:spPr>
                  </p:pic>
                </p:oleObj>
              </mc:Fallback>
            </mc:AlternateContent>
          </a:graphicData>
        </a:graphic>
      </p:graphicFrame>
    </p:spTree>
    <p:extLst>
      <p:ext uri="{BB962C8B-B14F-4D97-AF65-F5344CB8AC3E}">
        <p14:creationId xmlns:p14="http://schemas.microsoft.com/office/powerpoint/2010/main" val="38237785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061F655-345C-4AD8-85BC-913D87523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2" name="Rectangle 1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8FBA05C-D740-40CE-9A7D-9E5A715A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FDE8183D-5757-4D73-A338-62BDD88E4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 name="Content Placeholder 4">
            <a:extLst>
              <a:ext uri="{FF2B5EF4-FFF2-40B4-BE49-F238E27FC236}">
                <a16:creationId xmlns:a16="http://schemas.microsoft.com/office/drawing/2014/main" id="{B289BDC4-5ABF-114E-8BA5-8A1BA5087E05}"/>
              </a:ext>
            </a:extLst>
          </p:cNvPr>
          <p:cNvSpPr>
            <a:spLocks noGrp="1"/>
          </p:cNvSpPr>
          <p:nvPr>
            <p:ph idx="1"/>
          </p:nvPr>
        </p:nvSpPr>
        <p:spPr>
          <a:xfrm>
            <a:off x="866216" y="2120900"/>
            <a:ext cx="2350294" cy="3898900"/>
          </a:xfrm>
        </p:spPr>
        <p:txBody>
          <a:bodyPr>
            <a:normAutofit/>
          </a:bodyPr>
          <a:lstStyle/>
          <a:p>
            <a:r>
              <a:rPr lang="en-US">
                <a:solidFill>
                  <a:srgbClr val="FFFFFF"/>
                </a:solidFill>
                <a:hlinkClick r:id="rId3"/>
              </a:rPr>
              <a:t>What is the Function?</a:t>
            </a:r>
            <a:endParaRPr lang="en-US">
              <a:solidFill>
                <a:srgbClr val="FFFFFF"/>
              </a:solidFill>
            </a:endParaRPr>
          </a:p>
        </p:txBody>
      </p:sp>
      <p:pic>
        <p:nvPicPr>
          <p:cNvPr id="6" name="Shape 500">
            <a:hlinkClick r:id="rId3"/>
            <a:extLst>
              <a:ext uri="{FF2B5EF4-FFF2-40B4-BE49-F238E27FC236}">
                <a16:creationId xmlns:a16="http://schemas.microsoft.com/office/drawing/2014/main" id="{2BC4F5C5-835F-BD46-83DC-80D2A669E929}"/>
              </a:ext>
            </a:extLst>
          </p:cNvPr>
          <p:cNvPicPr preferRelativeResize="0"/>
          <p:nvPr/>
        </p:nvPicPr>
        <p:blipFill rotWithShape="1">
          <a:blip r:embed="rId4"/>
          <a:srcRect r="1" b="2076"/>
          <a:stretch/>
        </p:blipFill>
        <p:spPr>
          <a:xfrm>
            <a:off x="3895955" y="1786038"/>
            <a:ext cx="4793650" cy="3285924"/>
          </a:xfrm>
          <a:prstGeom prst="rect">
            <a:avLst/>
          </a:prstGeom>
          <a:noFill/>
        </p:spPr>
      </p:pic>
      <p:sp>
        <p:nvSpPr>
          <p:cNvPr id="20" name="Rectangle 19">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14477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73556832"/>
              </p:ext>
            </p:extLst>
          </p:nvPr>
        </p:nvGraphicFramePr>
        <p:xfrm>
          <a:off x="112189" y="1028699"/>
          <a:ext cx="8863860" cy="5241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5401605" y="959173"/>
            <a:ext cx="2458749" cy="133471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050" dirty="0">
                <a:solidFill>
                  <a:schemeClr val="bg1"/>
                </a:solidFill>
              </a:rPr>
              <a:t>Sometimes obvious – runs out of the classroom</a:t>
            </a:r>
          </a:p>
          <a:p>
            <a:pPr marL="214313" indent="-214313">
              <a:buFont typeface="Arial" panose="020B0604020202020204" pitchFamily="34" charset="0"/>
              <a:buChar char="•"/>
            </a:pPr>
            <a:r>
              <a:rPr lang="en-US" sz="1050" dirty="0">
                <a:solidFill>
                  <a:schemeClr val="bg1"/>
                </a:solidFill>
              </a:rPr>
              <a:t>Less obvious – argues or talk outs about assignments</a:t>
            </a:r>
          </a:p>
          <a:p>
            <a:pPr marL="214313" indent="-214313">
              <a:buFont typeface="Arial" panose="020B0604020202020204" pitchFamily="34" charset="0"/>
              <a:buChar char="•"/>
            </a:pPr>
            <a:r>
              <a:rPr lang="en-US" sz="1050" dirty="0">
                <a:solidFill>
                  <a:schemeClr val="bg1"/>
                </a:solidFill>
              </a:rPr>
              <a:t>Often accessing time-outs or ISS or OSS</a:t>
            </a:r>
          </a:p>
        </p:txBody>
      </p:sp>
      <p:sp>
        <p:nvSpPr>
          <p:cNvPr id="9" name="Rounded Rectangle 8"/>
          <p:cNvSpPr/>
          <p:nvPr/>
        </p:nvSpPr>
        <p:spPr>
          <a:xfrm>
            <a:off x="6193681" y="4305023"/>
            <a:ext cx="2838130" cy="159380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050" dirty="0">
                <a:solidFill>
                  <a:schemeClr val="bg1"/>
                </a:solidFill>
              </a:rPr>
              <a:t>Wants what he wants when he wants it</a:t>
            </a:r>
          </a:p>
          <a:p>
            <a:pPr marL="214313" indent="-214313">
              <a:buFont typeface="Arial" panose="020B0604020202020204" pitchFamily="34" charset="0"/>
              <a:buChar char="•"/>
            </a:pPr>
            <a:r>
              <a:rPr lang="en-US" sz="1050" dirty="0">
                <a:solidFill>
                  <a:schemeClr val="bg1"/>
                </a:solidFill>
              </a:rPr>
              <a:t>Inflexible, self-centered</a:t>
            </a:r>
          </a:p>
          <a:p>
            <a:pPr marL="214313" indent="-214313">
              <a:buFont typeface="Arial" panose="020B0604020202020204" pitchFamily="34" charset="0"/>
              <a:buChar char="•"/>
            </a:pPr>
            <a:r>
              <a:rPr lang="en-US" sz="1050" dirty="0">
                <a:solidFill>
                  <a:schemeClr val="bg1"/>
                </a:solidFill>
              </a:rPr>
              <a:t>Some history of abuse and neglect</a:t>
            </a:r>
          </a:p>
          <a:p>
            <a:pPr marL="214313" indent="-214313">
              <a:buFont typeface="Arial" panose="020B0604020202020204" pitchFamily="34" charset="0"/>
              <a:buChar char="•"/>
            </a:pPr>
            <a:r>
              <a:rPr lang="en-US" sz="1050" dirty="0">
                <a:solidFill>
                  <a:schemeClr val="bg1"/>
                </a:solidFill>
              </a:rPr>
              <a:t>Low frustration tolerance</a:t>
            </a:r>
          </a:p>
          <a:p>
            <a:pPr marL="214313" indent="-214313">
              <a:buFont typeface="Arial" panose="020B0604020202020204" pitchFamily="34" charset="0"/>
              <a:buChar char="•"/>
            </a:pPr>
            <a:r>
              <a:rPr lang="en-US" sz="1050" dirty="0">
                <a:solidFill>
                  <a:schemeClr val="bg1"/>
                </a:solidFill>
              </a:rPr>
              <a:t>Operates with the assumption that must take to get needs met</a:t>
            </a:r>
          </a:p>
        </p:txBody>
      </p:sp>
      <p:sp>
        <p:nvSpPr>
          <p:cNvPr id="10" name="Rounded Rectangle 9"/>
          <p:cNvSpPr/>
          <p:nvPr/>
        </p:nvSpPr>
        <p:spPr>
          <a:xfrm>
            <a:off x="635146" y="4352473"/>
            <a:ext cx="2813339" cy="1388486"/>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050" dirty="0">
                <a:solidFill>
                  <a:schemeClr val="bg1"/>
                </a:solidFill>
              </a:rPr>
              <a:t>Humming loudly</a:t>
            </a:r>
          </a:p>
          <a:p>
            <a:pPr marL="214313" indent="-214313">
              <a:buFont typeface="Arial" panose="020B0604020202020204" pitchFamily="34" charset="0"/>
              <a:buChar char="•"/>
            </a:pPr>
            <a:r>
              <a:rPr lang="en-US" sz="1050" dirty="0">
                <a:solidFill>
                  <a:schemeClr val="bg1"/>
                </a:solidFill>
              </a:rPr>
              <a:t>Must stand up and walk around</a:t>
            </a:r>
          </a:p>
          <a:p>
            <a:pPr marL="214313" indent="-214313">
              <a:buFont typeface="Arial" panose="020B0604020202020204" pitchFamily="34" charset="0"/>
              <a:buChar char="•"/>
            </a:pPr>
            <a:r>
              <a:rPr lang="en-US" sz="1050" dirty="0">
                <a:solidFill>
                  <a:schemeClr val="bg1"/>
                </a:solidFill>
              </a:rPr>
              <a:t>Chewing on things</a:t>
            </a:r>
          </a:p>
          <a:p>
            <a:pPr marL="214313" indent="-214313">
              <a:buFont typeface="Arial" panose="020B0604020202020204" pitchFamily="34" charset="0"/>
              <a:buChar char="•"/>
            </a:pPr>
            <a:r>
              <a:rPr lang="en-US" sz="1050" dirty="0">
                <a:solidFill>
                  <a:schemeClr val="bg1"/>
                </a:solidFill>
              </a:rPr>
              <a:t>Sensory behaviors often become disruptive</a:t>
            </a:r>
          </a:p>
          <a:p>
            <a:pPr marL="214313" indent="-214313">
              <a:buFont typeface="Arial" panose="020B0604020202020204" pitchFamily="34" charset="0"/>
              <a:buChar char="•"/>
            </a:pPr>
            <a:r>
              <a:rPr lang="en-US" sz="1050" dirty="0">
                <a:solidFill>
                  <a:schemeClr val="bg1"/>
                </a:solidFill>
              </a:rPr>
              <a:t>Peers occasionally see these behaviors as weird</a:t>
            </a:r>
          </a:p>
        </p:txBody>
      </p:sp>
      <p:sp>
        <p:nvSpPr>
          <p:cNvPr id="11" name="Rounded Rectangle 10"/>
          <p:cNvSpPr/>
          <p:nvPr/>
        </p:nvSpPr>
        <p:spPr>
          <a:xfrm>
            <a:off x="635146" y="1336531"/>
            <a:ext cx="2492519" cy="1392382"/>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050" dirty="0">
                <a:solidFill>
                  <a:schemeClr val="bg1"/>
                </a:solidFill>
              </a:rPr>
              <a:t>Often belligerent</a:t>
            </a:r>
          </a:p>
          <a:p>
            <a:pPr marL="214313" indent="-214313">
              <a:buFont typeface="Arial" panose="020B0604020202020204" pitchFamily="34" charset="0"/>
              <a:buChar char="•"/>
            </a:pPr>
            <a:r>
              <a:rPr lang="en-US" sz="1050" dirty="0">
                <a:solidFill>
                  <a:schemeClr val="bg1"/>
                </a:solidFill>
              </a:rPr>
              <a:t>Loud</a:t>
            </a:r>
          </a:p>
          <a:p>
            <a:pPr marL="214313" indent="-214313">
              <a:buFont typeface="Arial" panose="020B0604020202020204" pitchFamily="34" charset="0"/>
              <a:buChar char="•"/>
            </a:pPr>
            <a:r>
              <a:rPr lang="en-US" sz="1050" dirty="0">
                <a:solidFill>
                  <a:schemeClr val="bg1"/>
                </a:solidFill>
              </a:rPr>
              <a:t>Interrupts adults</a:t>
            </a:r>
          </a:p>
          <a:p>
            <a:pPr marL="214313" indent="-214313">
              <a:buFont typeface="Arial" panose="020B0604020202020204" pitchFamily="34" charset="0"/>
              <a:buChar char="•"/>
            </a:pPr>
            <a:r>
              <a:rPr lang="en-US" sz="1050" dirty="0">
                <a:solidFill>
                  <a:schemeClr val="bg1"/>
                </a:solidFill>
              </a:rPr>
              <a:t>Also can be a positive – being a teacher helper</a:t>
            </a:r>
          </a:p>
        </p:txBody>
      </p:sp>
      <p:sp>
        <p:nvSpPr>
          <p:cNvPr id="7" name="TextBox 6"/>
          <p:cNvSpPr txBox="1"/>
          <p:nvPr/>
        </p:nvSpPr>
        <p:spPr>
          <a:xfrm>
            <a:off x="5738445" y="6270170"/>
            <a:ext cx="3226925" cy="346249"/>
          </a:xfrm>
          <a:prstGeom prst="rect">
            <a:avLst/>
          </a:prstGeom>
          <a:noFill/>
        </p:spPr>
        <p:txBody>
          <a:bodyPr wrap="square" rtlCol="0">
            <a:spAutoFit/>
          </a:bodyPr>
          <a:lstStyle/>
          <a:p>
            <a:r>
              <a:rPr lang="en-US" sz="825" dirty="0"/>
              <a:t>Rappaport, N. &amp; Minahan, J. (2013)</a:t>
            </a:r>
          </a:p>
          <a:p>
            <a:r>
              <a:rPr lang="en-US" sz="825" dirty="0"/>
              <a:t>Durand, V.M. (1990)</a:t>
            </a:r>
          </a:p>
        </p:txBody>
      </p:sp>
    </p:spTree>
    <p:extLst>
      <p:ext uri="{BB962C8B-B14F-4D97-AF65-F5344CB8AC3E}">
        <p14:creationId xmlns:p14="http://schemas.microsoft.com/office/powerpoint/2010/main" val="34117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Functions of Behavior</a:t>
            </a:r>
          </a:p>
        </p:txBody>
      </p:sp>
      <p:graphicFrame>
        <p:nvGraphicFramePr>
          <p:cNvPr id="5" name="Content Placeholder 4"/>
          <p:cNvGraphicFramePr>
            <a:graphicFrameLocks noGrp="1"/>
          </p:cNvGraphicFramePr>
          <p:nvPr>
            <p:ph idx="1"/>
          </p:nvPr>
        </p:nvGraphicFramePr>
        <p:xfrm>
          <a:off x="1314453" y="2228850"/>
          <a:ext cx="5292087" cy="3341502"/>
        </p:xfrm>
        <a:graphic>
          <a:graphicData uri="http://schemas.openxmlformats.org/drawingml/2006/table">
            <a:tbl>
              <a:tblPr firstRow="1" bandRow="1">
                <a:tableStyleId>{5C22544A-7EE6-4342-B048-85BDC9FD1C3A}</a:tableStyleId>
              </a:tblPr>
              <a:tblGrid>
                <a:gridCol w="1783016">
                  <a:extLst>
                    <a:ext uri="{9D8B030D-6E8A-4147-A177-3AD203B41FA5}">
                      <a16:colId xmlns:a16="http://schemas.microsoft.com/office/drawing/2014/main" val="20000"/>
                    </a:ext>
                  </a:extLst>
                </a:gridCol>
                <a:gridCol w="1543685">
                  <a:extLst>
                    <a:ext uri="{9D8B030D-6E8A-4147-A177-3AD203B41FA5}">
                      <a16:colId xmlns:a16="http://schemas.microsoft.com/office/drawing/2014/main" val="20001"/>
                    </a:ext>
                  </a:extLst>
                </a:gridCol>
                <a:gridCol w="1965386">
                  <a:extLst>
                    <a:ext uri="{9D8B030D-6E8A-4147-A177-3AD203B41FA5}">
                      <a16:colId xmlns:a16="http://schemas.microsoft.com/office/drawing/2014/main" val="20002"/>
                    </a:ext>
                  </a:extLst>
                </a:gridCol>
              </a:tblGrid>
              <a:tr h="230308">
                <a:tc>
                  <a:txBody>
                    <a:bodyPr/>
                    <a:lstStyle/>
                    <a:p>
                      <a:pPr marL="0" marR="0">
                        <a:lnSpc>
                          <a:spcPct val="107000"/>
                        </a:lnSpc>
                        <a:spcBef>
                          <a:spcPts val="0"/>
                        </a:spcBef>
                        <a:spcAft>
                          <a:spcPts val="800"/>
                        </a:spcAft>
                      </a:pPr>
                      <a:r>
                        <a:rPr lang="en-US" sz="800" dirty="0">
                          <a:effectLst/>
                        </a:rPr>
                        <a:t>Antecedent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800">
                          <a:effectLst/>
                        </a:rPr>
                        <a:t>Behavior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800" dirty="0">
                          <a:effectLst/>
                        </a:rPr>
                        <a:t>Consequence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0"/>
                  </a:ext>
                </a:extLst>
              </a:tr>
              <a:tr h="575993">
                <a:tc>
                  <a:txBody>
                    <a:bodyPr/>
                    <a:lstStyle/>
                    <a:p>
                      <a:pPr marL="0" marR="0">
                        <a:lnSpc>
                          <a:spcPct val="107000"/>
                        </a:lnSpc>
                        <a:spcBef>
                          <a:spcPts val="0"/>
                        </a:spcBef>
                        <a:spcAft>
                          <a:spcPts val="800"/>
                        </a:spcAft>
                      </a:pPr>
                      <a:r>
                        <a:rPr lang="en-US" sz="1100">
                          <a:effectLst/>
                        </a:rPr>
                        <a:t>1. Teacher asks student to complete the assignment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1. Student rips up paper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1. Teacher sends student to “Time Out”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1"/>
                  </a:ext>
                </a:extLst>
              </a:tr>
              <a:tr h="575993">
                <a:tc>
                  <a:txBody>
                    <a:bodyPr/>
                    <a:lstStyle/>
                    <a:p>
                      <a:pPr marL="0" marR="0">
                        <a:lnSpc>
                          <a:spcPct val="107000"/>
                        </a:lnSpc>
                        <a:spcBef>
                          <a:spcPts val="0"/>
                        </a:spcBef>
                        <a:spcAft>
                          <a:spcPts val="800"/>
                        </a:spcAft>
                      </a:pPr>
                      <a:r>
                        <a:rPr lang="en-US" sz="1100">
                          <a:effectLst/>
                        </a:rPr>
                        <a:t>2. Phone rings, parent puts child down to answer the phone.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2.  Child starts crying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2. Parent puts phone down, and cradles child saying, “shhhh”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2"/>
                  </a:ext>
                </a:extLst>
              </a:tr>
              <a:tr h="665683">
                <a:tc>
                  <a:txBody>
                    <a:bodyPr/>
                    <a:lstStyle/>
                    <a:p>
                      <a:pPr marL="0" marR="0">
                        <a:lnSpc>
                          <a:spcPct val="107000"/>
                        </a:lnSpc>
                        <a:spcBef>
                          <a:spcPts val="0"/>
                        </a:spcBef>
                        <a:spcAft>
                          <a:spcPts val="800"/>
                        </a:spcAft>
                      </a:pPr>
                      <a:r>
                        <a:rPr lang="en-US" sz="1100">
                          <a:effectLst/>
                        </a:rPr>
                        <a:t>3. Teacher tells student he/she has to wait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3.  Student hits his/her teacher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3.  Teacher brings student outside classroom and explains hitting is wrong.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3"/>
                  </a:ext>
                </a:extLst>
              </a:tr>
              <a:tr h="665683">
                <a:tc>
                  <a:txBody>
                    <a:bodyPr/>
                    <a:lstStyle/>
                    <a:p>
                      <a:pPr marL="0" marR="0">
                        <a:lnSpc>
                          <a:spcPct val="107000"/>
                        </a:lnSpc>
                        <a:spcBef>
                          <a:spcPts val="0"/>
                        </a:spcBef>
                        <a:spcAft>
                          <a:spcPts val="800"/>
                        </a:spcAft>
                      </a:pPr>
                      <a:r>
                        <a:rPr lang="en-US" sz="1100">
                          <a:effectLst/>
                        </a:rPr>
                        <a:t>4.  Teacher walks away from one student to help another.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4.  Student makes disruptive noises.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4.  Teacher returns to student to reprimand him.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4"/>
                  </a:ext>
                </a:extLst>
              </a:tr>
              <a:tr h="575993">
                <a:tc>
                  <a:txBody>
                    <a:bodyPr/>
                    <a:lstStyle/>
                    <a:p>
                      <a:pPr marL="0" marR="0">
                        <a:lnSpc>
                          <a:spcPct val="107000"/>
                        </a:lnSpc>
                        <a:spcBef>
                          <a:spcPts val="0"/>
                        </a:spcBef>
                        <a:spcAft>
                          <a:spcPts val="800"/>
                        </a:spcAft>
                      </a:pPr>
                      <a:r>
                        <a:rPr lang="en-US" sz="1100" dirty="0">
                          <a:effectLst/>
                        </a:rPr>
                        <a:t>5.  Parent tells child that they can’t have the item he/she requested.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5.  Child screams and jumps up and down.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5.  Parent gives the item to calm them down.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5"/>
                  </a:ext>
                </a:extLst>
              </a:tr>
            </a:tbl>
          </a:graphicData>
        </a:graphic>
      </p:graphicFrame>
      <p:sp>
        <p:nvSpPr>
          <p:cNvPr id="6" name="TextBox 5"/>
          <p:cNvSpPr txBox="1"/>
          <p:nvPr/>
        </p:nvSpPr>
        <p:spPr>
          <a:xfrm>
            <a:off x="6692463" y="2457450"/>
            <a:ext cx="800100" cy="3000821"/>
          </a:xfrm>
          <a:prstGeom prst="rect">
            <a:avLst/>
          </a:prstGeom>
          <a:noFill/>
        </p:spPr>
        <p:txBody>
          <a:bodyPr wrap="square" rtlCol="0">
            <a:spAutoFit/>
          </a:bodyPr>
          <a:lstStyle/>
          <a:p>
            <a:r>
              <a:rPr lang="en-US" sz="1050" dirty="0"/>
              <a:t>Escape:</a:t>
            </a:r>
          </a:p>
          <a:p>
            <a:r>
              <a:rPr lang="en-US" sz="1050" dirty="0"/>
              <a:t>Task or activity</a:t>
            </a:r>
          </a:p>
          <a:p>
            <a:endParaRPr lang="en-US" sz="1050" dirty="0"/>
          </a:p>
          <a:p>
            <a:r>
              <a:rPr lang="en-US" sz="1050" dirty="0"/>
              <a:t> Obtain:</a:t>
            </a:r>
          </a:p>
          <a:p>
            <a:r>
              <a:rPr lang="en-US" sz="1050" dirty="0"/>
              <a:t>Attention</a:t>
            </a:r>
          </a:p>
          <a:p>
            <a:endParaRPr lang="en-US" sz="1050" dirty="0"/>
          </a:p>
          <a:p>
            <a:endParaRPr lang="en-US" sz="1050" dirty="0"/>
          </a:p>
          <a:p>
            <a:r>
              <a:rPr lang="en-US" sz="1050" dirty="0"/>
              <a:t>Obtain:</a:t>
            </a:r>
          </a:p>
          <a:p>
            <a:r>
              <a:rPr lang="en-US" sz="1050" dirty="0"/>
              <a:t>Attention</a:t>
            </a:r>
          </a:p>
          <a:p>
            <a:endParaRPr lang="en-US" sz="1050" dirty="0"/>
          </a:p>
          <a:p>
            <a:endParaRPr lang="en-US" sz="1050" dirty="0"/>
          </a:p>
          <a:p>
            <a:r>
              <a:rPr lang="en-US" sz="1050" dirty="0"/>
              <a:t>Obtain:</a:t>
            </a:r>
          </a:p>
          <a:p>
            <a:r>
              <a:rPr lang="en-US" sz="1050" dirty="0"/>
              <a:t>Attention</a:t>
            </a:r>
          </a:p>
          <a:p>
            <a:endParaRPr lang="en-US" sz="1050" dirty="0"/>
          </a:p>
          <a:p>
            <a:endParaRPr lang="en-US" sz="1050" dirty="0"/>
          </a:p>
          <a:p>
            <a:r>
              <a:rPr lang="en-US" sz="1050" dirty="0"/>
              <a:t>Obtain: tangible</a:t>
            </a:r>
          </a:p>
        </p:txBody>
      </p:sp>
    </p:spTree>
    <p:extLst>
      <p:ext uri="{BB962C8B-B14F-4D97-AF65-F5344CB8AC3E}">
        <p14:creationId xmlns:p14="http://schemas.microsoft.com/office/powerpoint/2010/main" val="133920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6B4B039C-4E7C-3A40-AB05-41416D39AC59}"/>
              </a:ext>
            </a:extLst>
          </p:cNvPr>
          <p:cNvSpPr>
            <a:spLocks noGrp="1"/>
          </p:cNvSpPr>
          <p:nvPr>
            <p:ph type="title"/>
          </p:nvPr>
        </p:nvSpPr>
        <p:spPr>
          <a:xfrm>
            <a:off x="750279" y="1209957"/>
            <a:ext cx="2275935" cy="4438087"/>
          </a:xfrm>
        </p:spPr>
        <p:txBody>
          <a:bodyPr vert="horz" lIns="68580" tIns="34290" rIns="68580" bIns="34290" rtlCol="0" anchor="ctr">
            <a:normAutofit/>
          </a:bodyPr>
          <a:lstStyle/>
          <a:p>
            <a:pPr algn="r"/>
            <a:r>
              <a:rPr lang="en-US" sz="2800" kern="1200">
                <a:solidFill>
                  <a:schemeClr val="tx1"/>
                </a:solidFill>
                <a:latin typeface="+mj-lt"/>
                <a:ea typeface="+mj-ea"/>
                <a:cs typeface="+mj-cs"/>
              </a:rPr>
              <a:t>Why Do We Care About Functions of Behavior?</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1C4F6D-7FCE-C240-A63D-D4FB2311B7FA}"/>
              </a:ext>
            </a:extLst>
          </p:cNvPr>
          <p:cNvSpPr>
            <a:spLocks noGrp="1"/>
          </p:cNvSpPr>
          <p:nvPr>
            <p:ph idx="1"/>
          </p:nvPr>
        </p:nvSpPr>
        <p:spPr>
          <a:xfrm>
            <a:off x="3508818" y="1059025"/>
            <a:ext cx="3976641" cy="4739950"/>
          </a:xfrm>
        </p:spPr>
        <p:txBody>
          <a:bodyPr vert="horz" lIns="68580" tIns="34290" rIns="68580" bIns="34290" rtlCol="0" anchor="ctr">
            <a:normAutofit/>
          </a:bodyPr>
          <a:lstStyle/>
          <a:p>
            <a:r>
              <a:rPr lang="en-US" dirty="0">
                <a:solidFill>
                  <a:schemeClr val="tx1"/>
                </a:solidFill>
              </a:rPr>
              <a:t>Helps us understand the behavior (the WHY behind it)</a:t>
            </a:r>
          </a:p>
          <a:p>
            <a:r>
              <a:rPr lang="en-US" dirty="0">
                <a:solidFill>
                  <a:schemeClr val="tx1"/>
                </a:solidFill>
              </a:rPr>
              <a:t>Helps us collect data on the behavior for students who are approaching Tiers 2 and 3</a:t>
            </a:r>
          </a:p>
          <a:p>
            <a:r>
              <a:rPr lang="en-US" dirty="0">
                <a:solidFill>
                  <a:schemeClr val="tx1"/>
                </a:solidFill>
              </a:rPr>
              <a:t>Helps us respond to the behavior more effectively</a:t>
            </a:r>
          </a:p>
          <a:p>
            <a:r>
              <a:rPr lang="en-US" dirty="0">
                <a:solidFill>
                  <a:schemeClr val="tx1"/>
                </a:solidFill>
              </a:rPr>
              <a:t>Helps us avoid taking the behavior personally</a:t>
            </a:r>
          </a:p>
          <a:p>
            <a:pPr marL="385763">
              <a:lnSpc>
                <a:spcPct val="90000"/>
              </a:lnSpc>
            </a:pPr>
            <a:r>
              <a:rPr lang="en-US" b="1" i="1" u="sng" dirty="0">
                <a:solidFill>
                  <a:schemeClr val="tx1"/>
                </a:solidFill>
              </a:rPr>
              <a:t>Become curious rather than furious!</a:t>
            </a:r>
          </a:p>
          <a:p>
            <a:endParaRPr lang="en-US" dirty="0">
              <a:solidFill>
                <a:schemeClr val="tx1"/>
              </a:solidFill>
            </a:endParaRPr>
          </a:p>
        </p:txBody>
      </p:sp>
    </p:spTree>
    <p:extLst>
      <p:ext uri="{BB962C8B-B14F-4D97-AF65-F5344CB8AC3E}">
        <p14:creationId xmlns:p14="http://schemas.microsoft.com/office/powerpoint/2010/main" val="77509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1AA046-82AE-6045-99E4-0AFF6A8420E1}"/>
              </a:ext>
            </a:extLst>
          </p:cNvPr>
          <p:cNvPicPr>
            <a:picLocks noChangeAspect="1"/>
          </p:cNvPicPr>
          <p:nvPr/>
        </p:nvPicPr>
        <p:blipFill>
          <a:blip r:embed="rId2"/>
          <a:stretch>
            <a:fillRect/>
          </a:stretch>
        </p:blipFill>
        <p:spPr>
          <a:xfrm>
            <a:off x="224993" y="0"/>
            <a:ext cx="5201772" cy="6515597"/>
          </a:xfrm>
          <a:prstGeom prst="rect">
            <a:avLst/>
          </a:prstGeom>
        </p:spPr>
      </p:pic>
      <p:sp>
        <p:nvSpPr>
          <p:cNvPr id="3" name="TextBox 2">
            <a:extLst>
              <a:ext uri="{FF2B5EF4-FFF2-40B4-BE49-F238E27FC236}">
                <a16:creationId xmlns:a16="http://schemas.microsoft.com/office/drawing/2014/main" id="{6FEFB056-FDE6-DE4D-854F-CF3AAB9619DC}"/>
              </a:ext>
            </a:extLst>
          </p:cNvPr>
          <p:cNvSpPr txBox="1"/>
          <p:nvPr/>
        </p:nvSpPr>
        <p:spPr>
          <a:xfrm>
            <a:off x="5682557" y="2395081"/>
            <a:ext cx="2811184" cy="3354765"/>
          </a:xfrm>
          <a:prstGeom prst="rect">
            <a:avLst/>
          </a:prstGeom>
          <a:noFill/>
        </p:spPr>
        <p:txBody>
          <a:bodyPr wrap="square" rtlCol="0">
            <a:spAutoFit/>
          </a:bodyPr>
          <a:lstStyle/>
          <a:p>
            <a:r>
              <a:rPr lang="en-US" sz="2000" dirty="0"/>
              <a:t>The district  is using the Multi-Tiered System of Support (MTSS) to help schools develop a continuum of supports for every EPS student.</a:t>
            </a:r>
          </a:p>
          <a:p>
            <a:endParaRPr lang="en-US" sz="2000" dirty="0"/>
          </a:p>
          <a:p>
            <a:r>
              <a:rPr lang="en-US" sz="2400" b="1" dirty="0"/>
              <a:t>Everett Public Schools Systems of Support</a:t>
            </a:r>
          </a:p>
        </p:txBody>
      </p:sp>
    </p:spTree>
    <p:extLst>
      <p:ext uri="{BB962C8B-B14F-4D97-AF65-F5344CB8AC3E}">
        <p14:creationId xmlns:p14="http://schemas.microsoft.com/office/powerpoint/2010/main" val="3952929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2" name="Rectangle 21">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AD17998D-50FF-7B4B-96B5-FF456B342559}"/>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lnSpc>
                <a:spcPct val="90000"/>
              </a:lnSpc>
            </a:pPr>
            <a:r>
              <a:rPr lang="en-US" sz="4800">
                <a:solidFill>
                  <a:srgbClr val="FFFFFF"/>
                </a:solidFill>
              </a:rPr>
              <a:t>Strategies to Address Low-Level Behaviors in the Classroom Based on Function</a:t>
            </a:r>
          </a:p>
        </p:txBody>
      </p:sp>
    </p:spTree>
    <p:extLst>
      <p:ext uri="{BB962C8B-B14F-4D97-AF65-F5344CB8AC3E}">
        <p14:creationId xmlns:p14="http://schemas.microsoft.com/office/powerpoint/2010/main" val="1460438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31" name="Rectangle 30">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E7643A95-97C1-DA4F-901F-EB3A7CF49498}"/>
              </a:ext>
            </a:extLst>
          </p:cNvPr>
          <p:cNvSpPr>
            <a:spLocks noGrp="1"/>
          </p:cNvSpPr>
          <p:nvPr>
            <p:ph type="title"/>
          </p:nvPr>
        </p:nvSpPr>
        <p:spPr>
          <a:xfrm>
            <a:off x="866215" y="973668"/>
            <a:ext cx="6571060" cy="706964"/>
          </a:xfrm>
        </p:spPr>
        <p:txBody>
          <a:bodyPr vert="horz" lIns="68580" tIns="34290" rIns="68580" bIns="34290" rtlCol="0">
            <a:normAutofit/>
          </a:bodyPr>
          <a:lstStyle/>
          <a:p>
            <a:pPr>
              <a:lnSpc>
                <a:spcPct val="90000"/>
              </a:lnSpc>
            </a:pPr>
            <a:r>
              <a:rPr lang="en-US" sz="2200" kern="1200">
                <a:solidFill>
                  <a:srgbClr val="FFFFFF"/>
                </a:solidFill>
                <a:latin typeface="+mj-lt"/>
                <a:ea typeface="+mj-ea"/>
                <a:cs typeface="+mj-cs"/>
              </a:rPr>
              <a:t>Strategies For Addressing Functions Of Behavior: Attention Seeking</a:t>
            </a:r>
          </a:p>
        </p:txBody>
      </p:sp>
      <p:sp>
        <p:nvSpPr>
          <p:cNvPr id="34" name="Rectangle 33">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5" name="Content Placeholder 2">
            <a:extLst>
              <a:ext uri="{FF2B5EF4-FFF2-40B4-BE49-F238E27FC236}">
                <a16:creationId xmlns:a16="http://schemas.microsoft.com/office/drawing/2014/main" id="{36369D2A-0C4F-4F07-8607-CF60B07B3CF1}"/>
              </a:ext>
            </a:extLst>
          </p:cNvPr>
          <p:cNvGraphicFramePr>
            <a:graphicFrameLocks noGrp="1"/>
          </p:cNvGraphicFramePr>
          <p:nvPr>
            <p:ph idx="1"/>
            <p:extLst>
              <p:ext uri="{D42A27DB-BD31-4B8C-83A1-F6EECF244321}">
                <p14:modId xmlns:p14="http://schemas.microsoft.com/office/powerpoint/2010/main" val="187254296"/>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891792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31" name="Rectangle 30">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E7643A95-97C1-DA4F-901F-EB3A7CF49498}"/>
              </a:ext>
            </a:extLst>
          </p:cNvPr>
          <p:cNvSpPr>
            <a:spLocks noGrp="1"/>
          </p:cNvSpPr>
          <p:nvPr>
            <p:ph type="title"/>
          </p:nvPr>
        </p:nvSpPr>
        <p:spPr>
          <a:xfrm>
            <a:off x="866215" y="973668"/>
            <a:ext cx="6571060" cy="706964"/>
          </a:xfrm>
        </p:spPr>
        <p:txBody>
          <a:bodyPr vert="horz" lIns="68580" tIns="34290" rIns="68580" bIns="34290" rtlCol="0">
            <a:normAutofit/>
          </a:bodyPr>
          <a:lstStyle/>
          <a:p>
            <a:pPr>
              <a:lnSpc>
                <a:spcPct val="90000"/>
              </a:lnSpc>
            </a:pPr>
            <a:r>
              <a:rPr lang="en-US" sz="2200" kern="1200" dirty="0">
                <a:solidFill>
                  <a:srgbClr val="FFFFFF"/>
                </a:solidFill>
                <a:latin typeface="+mj-lt"/>
                <a:ea typeface="+mj-ea"/>
                <a:cs typeface="+mj-cs"/>
              </a:rPr>
              <a:t>Strategies For Addressing Functions Of Behavior: Escape</a:t>
            </a:r>
          </a:p>
        </p:txBody>
      </p:sp>
      <p:sp>
        <p:nvSpPr>
          <p:cNvPr id="34" name="Rectangle 33">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5" name="Content Placeholder 2">
            <a:extLst>
              <a:ext uri="{FF2B5EF4-FFF2-40B4-BE49-F238E27FC236}">
                <a16:creationId xmlns:a16="http://schemas.microsoft.com/office/drawing/2014/main" id="{9DA1D53D-01AC-4930-92B4-0280276B1C55}"/>
              </a:ext>
            </a:extLst>
          </p:cNvPr>
          <p:cNvGraphicFramePr>
            <a:graphicFrameLocks noGrp="1"/>
          </p:cNvGraphicFramePr>
          <p:nvPr>
            <p:ph idx="1"/>
            <p:extLst>
              <p:ext uri="{D42A27DB-BD31-4B8C-83A1-F6EECF244321}">
                <p14:modId xmlns:p14="http://schemas.microsoft.com/office/powerpoint/2010/main" val="3457145709"/>
              </p:ext>
            </p:extLst>
          </p:nvPr>
        </p:nvGraphicFramePr>
        <p:xfrm>
          <a:off x="671804" y="1922106"/>
          <a:ext cx="7670905" cy="4236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556406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31" name="Rectangle 30">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E7643A95-97C1-DA4F-901F-EB3A7CF49498}"/>
              </a:ext>
            </a:extLst>
          </p:cNvPr>
          <p:cNvSpPr>
            <a:spLocks noGrp="1"/>
          </p:cNvSpPr>
          <p:nvPr>
            <p:ph type="title"/>
          </p:nvPr>
        </p:nvSpPr>
        <p:spPr>
          <a:xfrm>
            <a:off x="866215" y="973668"/>
            <a:ext cx="6571060" cy="706964"/>
          </a:xfrm>
        </p:spPr>
        <p:txBody>
          <a:bodyPr vert="horz" lIns="68580" tIns="34290" rIns="68580" bIns="34290" rtlCol="0">
            <a:normAutofit/>
          </a:bodyPr>
          <a:lstStyle/>
          <a:p>
            <a:pPr>
              <a:lnSpc>
                <a:spcPct val="90000"/>
              </a:lnSpc>
            </a:pPr>
            <a:r>
              <a:rPr lang="en-US" sz="2200" kern="1200">
                <a:solidFill>
                  <a:srgbClr val="FFFFFF"/>
                </a:solidFill>
                <a:latin typeface="+mj-lt"/>
                <a:ea typeface="+mj-ea"/>
                <a:cs typeface="+mj-cs"/>
              </a:rPr>
              <a:t>Strategies For Addressing Functions Of Behavior: Obtain own Agenda</a:t>
            </a:r>
          </a:p>
        </p:txBody>
      </p:sp>
      <p:sp>
        <p:nvSpPr>
          <p:cNvPr id="34" name="Rectangle 33">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5" name="Content Placeholder 2">
            <a:extLst>
              <a:ext uri="{FF2B5EF4-FFF2-40B4-BE49-F238E27FC236}">
                <a16:creationId xmlns:a16="http://schemas.microsoft.com/office/drawing/2014/main" id="{0C2183B3-D098-4975-B0F8-C938164DC39D}"/>
              </a:ext>
            </a:extLst>
          </p:cNvPr>
          <p:cNvGraphicFramePr>
            <a:graphicFrameLocks noGrp="1"/>
          </p:cNvGraphicFramePr>
          <p:nvPr>
            <p:ph idx="1"/>
            <p:extLst>
              <p:ext uri="{D42A27DB-BD31-4B8C-83A1-F6EECF244321}">
                <p14:modId xmlns:p14="http://schemas.microsoft.com/office/powerpoint/2010/main" val="1762839026"/>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486356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F8E6-EAD7-CC4E-866E-FD5E0F6B6FCB}"/>
              </a:ext>
            </a:extLst>
          </p:cNvPr>
          <p:cNvSpPr>
            <a:spLocks noGrp="1"/>
          </p:cNvSpPr>
          <p:nvPr>
            <p:ph type="title"/>
          </p:nvPr>
        </p:nvSpPr>
        <p:spPr/>
        <p:txBody>
          <a:bodyPr vert="horz" lIns="68580" tIns="34290" rIns="68580" bIns="34290" rtlCol="0">
            <a:normAutofit/>
          </a:bodyPr>
          <a:lstStyle/>
          <a:p>
            <a:pPr>
              <a:lnSpc>
                <a:spcPct val="90000"/>
              </a:lnSpc>
            </a:pPr>
            <a:r>
              <a:rPr lang="en-US" sz="2200"/>
              <a:t>Strategies for Addressing Functions of Behavior: Sensory</a:t>
            </a:r>
          </a:p>
        </p:txBody>
      </p:sp>
      <p:sp>
        <p:nvSpPr>
          <p:cNvPr id="7" name="Content Placeholder 6">
            <a:extLst>
              <a:ext uri="{FF2B5EF4-FFF2-40B4-BE49-F238E27FC236}">
                <a16:creationId xmlns:a16="http://schemas.microsoft.com/office/drawing/2014/main" id="{CA23E6C5-31C5-D345-BBD8-5F30D53D9FFD}"/>
              </a:ext>
            </a:extLst>
          </p:cNvPr>
          <p:cNvSpPr>
            <a:spLocks noGrp="1"/>
          </p:cNvSpPr>
          <p:nvPr>
            <p:ph sz="half" idx="1"/>
          </p:nvPr>
        </p:nvSpPr>
        <p:spPr>
          <a:xfrm>
            <a:off x="479323" y="1636964"/>
            <a:ext cx="4024097" cy="4382839"/>
          </a:xfrm>
        </p:spPr>
        <p:txBody>
          <a:bodyPr vert="horz" lIns="68580" tIns="34290" rIns="68580" bIns="34290" rtlCol="0" anchor="ctr">
            <a:normAutofit/>
          </a:bodyPr>
          <a:lstStyle/>
          <a:p>
            <a:pPr lvl="1"/>
            <a:r>
              <a:rPr lang="en-US" dirty="0"/>
              <a:t>Provide movement breaks</a:t>
            </a:r>
          </a:p>
          <a:p>
            <a:pPr lvl="2"/>
            <a:r>
              <a:rPr lang="en-US" dirty="0"/>
              <a:t>Delivering something to the office</a:t>
            </a:r>
          </a:p>
          <a:p>
            <a:pPr lvl="2"/>
            <a:r>
              <a:rPr lang="en-US" dirty="0"/>
              <a:t>Getting a drink of water</a:t>
            </a:r>
          </a:p>
          <a:p>
            <a:pPr lvl="2"/>
            <a:r>
              <a:rPr lang="en-US" dirty="0"/>
              <a:t>Moving books/boxes</a:t>
            </a:r>
          </a:p>
          <a:p>
            <a:pPr lvl="2"/>
            <a:r>
              <a:rPr lang="en-US" dirty="0"/>
              <a:t>Cleaning/chores in the classroom</a:t>
            </a:r>
          </a:p>
          <a:p>
            <a:endParaRPr lang="en-US" dirty="0"/>
          </a:p>
        </p:txBody>
      </p:sp>
      <p:sp>
        <p:nvSpPr>
          <p:cNvPr id="3" name="Content Placeholder 2">
            <a:extLst>
              <a:ext uri="{FF2B5EF4-FFF2-40B4-BE49-F238E27FC236}">
                <a16:creationId xmlns:a16="http://schemas.microsoft.com/office/drawing/2014/main" id="{F4A6F081-D2AB-5340-A6E0-0ACD946F9AC1}"/>
              </a:ext>
            </a:extLst>
          </p:cNvPr>
          <p:cNvSpPr>
            <a:spLocks noGrp="1"/>
          </p:cNvSpPr>
          <p:nvPr>
            <p:ph sz="half" idx="2"/>
          </p:nvPr>
        </p:nvSpPr>
        <p:spPr>
          <a:xfrm>
            <a:off x="4640581" y="2612571"/>
            <a:ext cx="3636980" cy="3407232"/>
          </a:xfrm>
        </p:spPr>
        <p:txBody>
          <a:bodyPr/>
          <a:lstStyle/>
          <a:p>
            <a:r>
              <a:rPr lang="en-US" dirty="0"/>
              <a:t>In class supports</a:t>
            </a:r>
          </a:p>
          <a:p>
            <a:pPr lvl="1"/>
            <a:r>
              <a:rPr lang="en-US" dirty="0"/>
              <a:t>Wiggle seats</a:t>
            </a:r>
          </a:p>
          <a:p>
            <a:pPr lvl="1"/>
            <a:r>
              <a:rPr lang="en-US" dirty="0"/>
              <a:t>Chair bands</a:t>
            </a:r>
          </a:p>
          <a:p>
            <a:pPr lvl="1"/>
            <a:r>
              <a:rPr lang="en-US" dirty="0"/>
              <a:t>Stools</a:t>
            </a:r>
          </a:p>
          <a:p>
            <a:pPr lvl="1"/>
            <a:endParaRPr lang="en-US" dirty="0"/>
          </a:p>
          <a:p>
            <a:pPr lvl="1"/>
            <a:r>
              <a:rPr lang="en-US" dirty="0"/>
              <a:t>Collaborate with your Occupational Therapist</a:t>
            </a:r>
          </a:p>
          <a:p>
            <a:pPr lvl="1"/>
            <a:endParaRPr lang="en-US" dirty="0"/>
          </a:p>
        </p:txBody>
      </p:sp>
      <p:pic>
        <p:nvPicPr>
          <p:cNvPr id="4" name="Picture 3">
            <a:extLst>
              <a:ext uri="{FF2B5EF4-FFF2-40B4-BE49-F238E27FC236}">
                <a16:creationId xmlns:a16="http://schemas.microsoft.com/office/drawing/2014/main" id="{8EE6916C-46FB-FB45-A141-91FACF36CC2E}"/>
              </a:ext>
            </a:extLst>
          </p:cNvPr>
          <p:cNvPicPr>
            <a:picLocks noChangeAspect="1"/>
          </p:cNvPicPr>
          <p:nvPr/>
        </p:nvPicPr>
        <p:blipFill>
          <a:blip r:embed="rId2"/>
          <a:stretch>
            <a:fillRect/>
          </a:stretch>
        </p:blipFill>
        <p:spPr>
          <a:xfrm>
            <a:off x="1063690" y="4846610"/>
            <a:ext cx="2079641" cy="1883058"/>
          </a:xfrm>
          <a:prstGeom prst="rect">
            <a:avLst/>
          </a:prstGeom>
        </p:spPr>
      </p:pic>
    </p:spTree>
    <p:extLst>
      <p:ext uri="{BB962C8B-B14F-4D97-AF65-F5344CB8AC3E}">
        <p14:creationId xmlns:p14="http://schemas.microsoft.com/office/powerpoint/2010/main" val="233127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Shape 14">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7"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76BD5EE1-AD94-3643-8F80-17ED4520269E}"/>
              </a:ext>
            </a:extLst>
          </p:cNvPr>
          <p:cNvSpPr>
            <a:spLocks noGrp="1"/>
          </p:cNvSpPr>
          <p:nvPr>
            <p:ph type="title"/>
          </p:nvPr>
        </p:nvSpPr>
        <p:spPr>
          <a:xfrm>
            <a:off x="745565" y="1130603"/>
            <a:ext cx="2506831" cy="4596794"/>
          </a:xfrm>
        </p:spPr>
        <p:txBody>
          <a:bodyPr anchor="ctr">
            <a:normAutofit/>
          </a:bodyPr>
          <a:lstStyle/>
          <a:p>
            <a:r>
              <a:rPr lang="en-US" sz="2400">
                <a:solidFill>
                  <a:srgbClr val="EBEBEB"/>
                </a:solidFill>
              </a:rPr>
              <a:t>Related, Respectful, Logical Consequences</a:t>
            </a:r>
          </a:p>
        </p:txBody>
      </p:sp>
      <p:sp>
        <p:nvSpPr>
          <p:cNvPr id="3" name="Content Placeholder 2">
            <a:extLst>
              <a:ext uri="{FF2B5EF4-FFF2-40B4-BE49-F238E27FC236}">
                <a16:creationId xmlns:a16="http://schemas.microsoft.com/office/drawing/2014/main" id="{1ACB7B76-747A-AB4B-AF13-A65186D540D3}"/>
              </a:ext>
            </a:extLst>
          </p:cNvPr>
          <p:cNvSpPr>
            <a:spLocks noGrp="1"/>
          </p:cNvSpPr>
          <p:nvPr>
            <p:ph idx="1"/>
          </p:nvPr>
        </p:nvSpPr>
        <p:spPr>
          <a:xfrm>
            <a:off x="3967557" y="437513"/>
            <a:ext cx="4126961" cy="5954325"/>
          </a:xfrm>
        </p:spPr>
        <p:txBody>
          <a:bodyPr anchor="ctr">
            <a:normAutofit/>
          </a:bodyPr>
          <a:lstStyle/>
          <a:p>
            <a:pPr>
              <a:lnSpc>
                <a:spcPct val="90000"/>
              </a:lnSpc>
            </a:pPr>
            <a:r>
              <a:rPr lang="en-US" sz="1400" b="1" dirty="0"/>
              <a:t>Name-calling:</a:t>
            </a:r>
            <a:r>
              <a:rPr lang="en-US" sz="1400" dirty="0"/>
              <a:t> Have the student create a book of positive affirmations for the class, or have them create a list of “kind words” and teach them to a younger class.</a:t>
            </a:r>
          </a:p>
          <a:p>
            <a:pPr>
              <a:lnSpc>
                <a:spcPct val="90000"/>
              </a:lnSpc>
            </a:pPr>
            <a:r>
              <a:rPr lang="en-US" sz="1400" b="1" dirty="0"/>
              <a:t>Low-level physical aggression (pushing, kicking, hitting):</a:t>
            </a:r>
            <a:r>
              <a:rPr lang="en-US" sz="1400" dirty="0"/>
              <a:t> Some consequences could include giving the student a new learning space in the room or a new spot in line, or they could be tasked with performing an act of kindness or service for the hurt person.</a:t>
            </a:r>
          </a:p>
          <a:p>
            <a:pPr>
              <a:lnSpc>
                <a:spcPct val="90000"/>
              </a:lnSpc>
            </a:pPr>
            <a:r>
              <a:rPr lang="en-US" sz="1400" b="1" dirty="0"/>
              <a:t>Inappropriate language:</a:t>
            </a:r>
            <a:r>
              <a:rPr lang="en-US" sz="1400" dirty="0"/>
              <a:t> An older student could research the words they used and report to you on why they’re not school words; younger students could try to write out what they were trying to convey using school-friendly language or drawings. </a:t>
            </a:r>
          </a:p>
          <a:p>
            <a:pPr>
              <a:lnSpc>
                <a:spcPct val="90000"/>
              </a:lnSpc>
            </a:pPr>
            <a:r>
              <a:rPr lang="en-US" sz="1400" b="1" dirty="0"/>
              <a:t>Incomplete assignments:</a:t>
            </a:r>
            <a:r>
              <a:rPr lang="en-US" sz="1400" dirty="0"/>
              <a:t> Have a one-on-one discussion to convey what this behavior communicates to you. Ask if something has changed at home or school, or if the student doesn’t understand what is required. Make a plan with the student and possibly a parent for making up the work that has been missed. And consider assigning a student mentor to help the student.</a:t>
            </a:r>
          </a:p>
        </p:txBody>
      </p:sp>
      <p:sp>
        <p:nvSpPr>
          <p:cNvPr id="12" name="Rectangle 11">
            <a:extLst>
              <a:ext uri="{FF2B5EF4-FFF2-40B4-BE49-F238E27FC236}">
                <a16:creationId xmlns:a16="http://schemas.microsoft.com/office/drawing/2014/main" id="{D76D6113-1CF6-3744-B18F-0384F65A9402}"/>
              </a:ext>
            </a:extLst>
          </p:cNvPr>
          <p:cNvSpPr/>
          <p:nvPr/>
        </p:nvSpPr>
        <p:spPr>
          <a:xfrm>
            <a:off x="2347604" y="6557918"/>
            <a:ext cx="7217228" cy="300082"/>
          </a:xfrm>
          <a:prstGeom prst="rect">
            <a:avLst/>
          </a:prstGeom>
        </p:spPr>
        <p:txBody>
          <a:bodyPr wrap="square">
            <a:spAutoFit/>
          </a:bodyPr>
          <a:lstStyle/>
          <a:p>
            <a:r>
              <a:rPr lang="en-US" sz="1350" dirty="0"/>
              <a:t>From: Aiming for Discipline Instead of Punishment by </a:t>
            </a:r>
            <a:r>
              <a:rPr lang="en-US" sz="1350" b="1" dirty="0">
                <a:hlinkClick r:id="rId2"/>
              </a:rPr>
              <a:t>Lori Desautels</a:t>
            </a:r>
            <a:r>
              <a:rPr lang="en-US" sz="1350" dirty="0"/>
              <a:t> </a:t>
            </a:r>
          </a:p>
        </p:txBody>
      </p:sp>
    </p:spTree>
    <p:extLst>
      <p:ext uri="{BB962C8B-B14F-4D97-AF65-F5344CB8AC3E}">
        <p14:creationId xmlns:p14="http://schemas.microsoft.com/office/powerpoint/2010/main" val="2324127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4C9A-E31C-4143-92F6-F6414081118D}"/>
              </a:ext>
            </a:extLst>
          </p:cNvPr>
          <p:cNvSpPr>
            <a:spLocks noGrp="1"/>
          </p:cNvSpPr>
          <p:nvPr>
            <p:ph type="title"/>
          </p:nvPr>
        </p:nvSpPr>
        <p:spPr>
          <a:xfrm>
            <a:off x="866215" y="973668"/>
            <a:ext cx="6571060" cy="706964"/>
          </a:xfrm>
        </p:spPr>
        <p:txBody>
          <a:bodyPr vert="horz" lIns="68580" tIns="34290" rIns="68580" bIns="34290" rtlCol="0">
            <a:normAutofit/>
          </a:bodyPr>
          <a:lstStyle/>
          <a:p>
            <a:r>
              <a:rPr lang="en-US">
                <a:solidFill>
                  <a:srgbClr val="EBEBEB"/>
                </a:solidFill>
              </a:rPr>
              <a:t>Turn and Talk</a:t>
            </a:r>
          </a:p>
        </p:txBody>
      </p:sp>
      <p:sp>
        <p:nvSpPr>
          <p:cNvPr id="3" name="Content Placeholder 2">
            <a:extLst>
              <a:ext uri="{FF2B5EF4-FFF2-40B4-BE49-F238E27FC236}">
                <a16:creationId xmlns:a16="http://schemas.microsoft.com/office/drawing/2014/main" id="{2226F1A3-8BDE-3546-973C-1168C6398781}"/>
              </a:ext>
            </a:extLst>
          </p:cNvPr>
          <p:cNvSpPr>
            <a:spLocks noGrp="1"/>
          </p:cNvSpPr>
          <p:nvPr>
            <p:ph idx="1"/>
          </p:nvPr>
        </p:nvSpPr>
        <p:spPr>
          <a:xfrm>
            <a:off x="866215" y="2603500"/>
            <a:ext cx="4797985" cy="3416300"/>
          </a:xfrm>
        </p:spPr>
        <p:txBody>
          <a:bodyPr vert="horz" lIns="68580" tIns="34290" rIns="68580" bIns="34290" rtlCol="0" anchor="ctr">
            <a:normAutofit fontScale="92500" lnSpcReduction="10000"/>
          </a:bodyPr>
          <a:lstStyle/>
          <a:p>
            <a:r>
              <a:rPr lang="en-US" dirty="0"/>
              <a:t>Think about the challenging behaviors you encounter consistently (can be whole class, a small group of students, individual student)</a:t>
            </a:r>
          </a:p>
          <a:p>
            <a:r>
              <a:rPr lang="en-US" dirty="0"/>
              <a:t>Consider if these behaviors are “Can’t Do” or “Won’t Do”</a:t>
            </a:r>
          </a:p>
          <a:p>
            <a:r>
              <a:rPr lang="en-US" dirty="0"/>
              <a:t>Consider functions of behavior</a:t>
            </a:r>
          </a:p>
          <a:p>
            <a:r>
              <a:rPr lang="en-US" dirty="0"/>
              <a:t>How might you address these behaviors based on what we’ve discussed?</a:t>
            </a:r>
          </a:p>
          <a:p>
            <a:r>
              <a:rPr lang="en-US" dirty="0"/>
              <a:t>What are some logical consequences you can establish in your classroom to respond to challenging behavior?</a:t>
            </a:r>
          </a:p>
        </p:txBody>
      </p:sp>
      <p:pic>
        <p:nvPicPr>
          <p:cNvPr id="7" name="Graphic 6" descr="Head with Gears">
            <a:extLst>
              <a:ext uri="{FF2B5EF4-FFF2-40B4-BE49-F238E27FC236}">
                <a16:creationId xmlns:a16="http://schemas.microsoft.com/office/drawing/2014/main" id="{011AF91E-4D6D-425D-BF60-C5FFAB313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5428" y="3154514"/>
            <a:ext cx="2310036" cy="23100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451630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Putting It All Together in the Classroom</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22589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03"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5" name="Freeform: Shape 204">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07"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49506" name="Rectangle 2"/>
          <p:cNvSpPr>
            <a:spLocks noGrp="1" noChangeArrowheads="1"/>
          </p:cNvSpPr>
          <p:nvPr>
            <p:ph type="title"/>
          </p:nvPr>
        </p:nvSpPr>
        <p:spPr>
          <a:xfrm>
            <a:off x="745565" y="1130603"/>
            <a:ext cx="2506831" cy="4596794"/>
          </a:xfrm>
        </p:spPr>
        <p:txBody>
          <a:bodyPr anchor="ctr">
            <a:normAutofit/>
          </a:bodyPr>
          <a:lstStyle/>
          <a:p>
            <a:pPr>
              <a:defRPr/>
            </a:pPr>
            <a:r>
              <a:rPr lang="en-US" sz="2800" dirty="0">
                <a:solidFill>
                  <a:srgbClr val="EBEBEB"/>
                </a:solidFill>
              </a:rPr>
              <a:t>Is Tier One in Place in the Classrooms?</a:t>
            </a:r>
          </a:p>
        </p:txBody>
      </p:sp>
      <p:sp>
        <p:nvSpPr>
          <p:cNvPr id="39939" name="Rectangle 3"/>
          <p:cNvSpPr>
            <a:spLocks noGrp="1" noChangeArrowheads="1"/>
          </p:cNvSpPr>
          <p:nvPr>
            <p:ph idx="1"/>
          </p:nvPr>
        </p:nvSpPr>
        <p:spPr>
          <a:xfrm>
            <a:off x="3967557" y="437513"/>
            <a:ext cx="4126961" cy="5954325"/>
          </a:xfrm>
        </p:spPr>
        <p:txBody>
          <a:bodyPr anchor="ctr">
            <a:normAutofit/>
          </a:bodyPr>
          <a:lstStyle/>
          <a:p>
            <a:pPr marL="457200" indent="-457200">
              <a:buClr>
                <a:schemeClr val="tx1"/>
              </a:buClr>
              <a:buFont typeface="+mj-lt"/>
              <a:buAutoNum type="arabicPeriod"/>
            </a:pPr>
            <a:r>
              <a:rPr lang="en-US" sz="1700"/>
              <a:t>Classroom-wide Positive Expectations Taught, Encouraged &amp; Reinforced And Match School-wide Expectations</a:t>
            </a:r>
          </a:p>
          <a:p>
            <a:pPr marL="457200" indent="-457200">
              <a:buClr>
                <a:schemeClr val="tx1"/>
              </a:buClr>
              <a:buFont typeface="+mj-lt"/>
              <a:buAutoNum type="arabicPeriod"/>
            </a:pPr>
            <a:r>
              <a:rPr lang="en-US" sz="1700"/>
              <a:t>Teaching Classroom Routines </a:t>
            </a:r>
          </a:p>
          <a:p>
            <a:pPr marL="457200" indent="-457200">
              <a:buClr>
                <a:schemeClr val="tx1"/>
              </a:buClr>
              <a:buFont typeface="+mj-lt"/>
              <a:buAutoNum type="arabicPeriod"/>
            </a:pPr>
            <a:r>
              <a:rPr lang="en-US" sz="1700"/>
              <a:t>Ratio Of 4-5 Positive To 1 Negative Adult-student Interaction</a:t>
            </a:r>
          </a:p>
          <a:p>
            <a:pPr marL="457200" indent="-457200">
              <a:buClr>
                <a:schemeClr val="tx1"/>
              </a:buClr>
              <a:buFont typeface="+mj-lt"/>
              <a:buAutoNum type="arabicPeriod"/>
            </a:pPr>
            <a:r>
              <a:rPr lang="en-US" sz="1700"/>
              <a:t>Maximum Structure and Predictability</a:t>
            </a:r>
          </a:p>
          <a:p>
            <a:pPr marL="457200" indent="-457200">
              <a:buClr>
                <a:schemeClr val="tx1"/>
              </a:buClr>
              <a:buFont typeface="+mj-lt"/>
              <a:buAutoNum type="arabicPeriod"/>
            </a:pPr>
            <a:r>
              <a:rPr lang="en-US" sz="1700"/>
              <a:t>Frequent and Varied Opportunities</a:t>
            </a:r>
          </a:p>
          <a:p>
            <a:pPr marL="457200" indent="-457200">
              <a:buClr>
                <a:schemeClr val="tx1"/>
              </a:buClr>
              <a:buFont typeface="+mj-lt"/>
              <a:buAutoNum type="arabicPeriod"/>
            </a:pPr>
            <a:r>
              <a:rPr lang="en-US" sz="1700"/>
              <a:t>Consistent Responses to Challenging Behavior Including:</a:t>
            </a:r>
          </a:p>
          <a:p>
            <a:pPr marL="731520" lvl="1" indent="-457200">
              <a:buClr>
                <a:schemeClr val="tx1"/>
              </a:buClr>
              <a:buFont typeface="+mj-lt"/>
              <a:buAutoNum type="alphaLcPeriod"/>
            </a:pPr>
            <a:r>
              <a:rPr lang="en-US" sz="1700"/>
              <a:t>Redirections For Minor, Infrequent Behavior Errors</a:t>
            </a:r>
          </a:p>
          <a:p>
            <a:pPr marL="731520" lvl="1" indent="-457200">
              <a:buClr>
                <a:schemeClr val="tx1"/>
              </a:buClr>
              <a:buFont typeface="+mj-lt"/>
              <a:buAutoNum type="alphaLcPeriod"/>
            </a:pPr>
            <a:r>
              <a:rPr lang="en-US" sz="1700"/>
              <a:t>Frequent Pre-corrections For Chronic Errors</a:t>
            </a:r>
          </a:p>
        </p:txBody>
      </p:sp>
    </p:spTree>
    <p:extLst>
      <p:ext uri="{BB962C8B-B14F-4D97-AF65-F5344CB8AC3E}">
        <p14:creationId xmlns:p14="http://schemas.microsoft.com/office/powerpoint/2010/main" val="97072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27E0A4F-FE1D-4A81-8D8F-986345F71C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6" name="Rectangle 25">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id="{77B237C1-E8A0-4DD3-B6C5-F2D54F796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88D62F0D-6BD4-4DD4-B125-6F7A952A3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F928E8CD-5219-4795-91D4-9618DB8E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A00A43E1-4FE7-498F-AFFF-FDFC1FAF0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1"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479323" y="629265"/>
            <a:ext cx="3849329" cy="1622322"/>
          </a:xfrm>
        </p:spPr>
        <p:txBody>
          <a:bodyPr>
            <a:normAutofit/>
          </a:bodyPr>
          <a:lstStyle/>
          <a:p>
            <a:r>
              <a:rPr lang="en-US">
                <a:solidFill>
                  <a:srgbClr val="EBEBEB"/>
                </a:solidFill>
              </a:rPr>
              <a:t>Classroom Management </a:t>
            </a:r>
            <a:br>
              <a:rPr lang="en-US">
                <a:solidFill>
                  <a:srgbClr val="EBEBEB"/>
                </a:solidFill>
              </a:rPr>
            </a:br>
            <a:r>
              <a:rPr lang="en-US">
                <a:solidFill>
                  <a:srgbClr val="EBEBEB"/>
                </a:solidFill>
              </a:rPr>
              <a:t>Self-Assessment</a:t>
            </a:r>
          </a:p>
        </p:txBody>
      </p:sp>
      <p:pic>
        <p:nvPicPr>
          <p:cNvPr id="20" name="Picture 19" descr="A screenshot of a cell phone&#10;&#10;Description automatically generated">
            <a:extLst>
              <a:ext uri="{FF2B5EF4-FFF2-40B4-BE49-F238E27FC236}">
                <a16:creationId xmlns:a16="http://schemas.microsoft.com/office/drawing/2014/main" id="{BE7A8DF4-BD7B-8F4F-8F78-2A72C36FC8D7}"/>
              </a:ext>
            </a:extLst>
          </p:cNvPr>
          <p:cNvPicPr>
            <a:picLocks noChangeAspect="1"/>
          </p:cNvPicPr>
          <p:nvPr/>
        </p:nvPicPr>
        <p:blipFill>
          <a:blip r:embed="rId4"/>
          <a:stretch>
            <a:fillRect/>
          </a:stretch>
        </p:blipFill>
        <p:spPr>
          <a:xfrm>
            <a:off x="5036127" y="1984652"/>
            <a:ext cx="3621530" cy="2906277"/>
          </a:xfrm>
          <a:prstGeom prst="rect">
            <a:avLst/>
          </a:prstGeom>
        </p:spPr>
      </p:pic>
      <p:sp>
        <p:nvSpPr>
          <p:cNvPr id="34" name="Rectangle 33">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Oval 4"/>
          <p:cNvSpPr/>
          <p:nvPr/>
        </p:nvSpPr>
        <p:spPr>
          <a:xfrm>
            <a:off x="7348851" y="195400"/>
            <a:ext cx="1565701"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dirty="0"/>
              <a:t>15 minutes</a:t>
            </a:r>
            <a:endParaRPr lang="en-US"/>
          </a:p>
        </p:txBody>
      </p:sp>
      <p:graphicFrame>
        <p:nvGraphicFramePr>
          <p:cNvPr id="7" name="Content Placeholder 2">
            <a:extLst>
              <a:ext uri="{FF2B5EF4-FFF2-40B4-BE49-F238E27FC236}">
                <a16:creationId xmlns:a16="http://schemas.microsoft.com/office/drawing/2014/main" id="{F18E4A91-50B0-4F40-9147-CDA27EB6F832}"/>
              </a:ext>
            </a:extLst>
          </p:cNvPr>
          <p:cNvGraphicFramePr>
            <a:graphicFrameLocks noGrp="1"/>
          </p:cNvGraphicFramePr>
          <p:nvPr>
            <p:ph idx="1"/>
            <p:extLst>
              <p:ext uri="{D42A27DB-BD31-4B8C-83A1-F6EECF244321}">
                <p14:modId xmlns:p14="http://schemas.microsoft.com/office/powerpoint/2010/main" val="2439614305"/>
              </p:ext>
            </p:extLst>
          </p:nvPr>
        </p:nvGraphicFramePr>
        <p:xfrm>
          <a:off x="479323" y="2418735"/>
          <a:ext cx="3849329" cy="38117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72926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207B2E-4112-1C47-87BB-253AB98CB3A5}"/>
              </a:ext>
            </a:extLst>
          </p:cNvPr>
          <p:cNvSpPr>
            <a:spLocks noGrp="1"/>
          </p:cNvSpPr>
          <p:nvPr>
            <p:ph type="title"/>
          </p:nvPr>
        </p:nvSpPr>
        <p:spPr>
          <a:xfrm>
            <a:off x="866215" y="973668"/>
            <a:ext cx="6571060" cy="706964"/>
          </a:xfrm>
        </p:spPr>
        <p:txBody>
          <a:bodyPr vert="horz" lIns="68580" tIns="34290" rIns="68580" bIns="34290" rtlCol="0">
            <a:normAutofit/>
          </a:bodyPr>
          <a:lstStyle/>
          <a:p>
            <a:r>
              <a:rPr lang="en-US"/>
              <a:t>Prevention is Critical</a:t>
            </a:r>
          </a:p>
        </p:txBody>
      </p:sp>
      <p:pic>
        <p:nvPicPr>
          <p:cNvPr id="32" name="Picture 31" descr="A close up of a sign&#10;&#10;Description automatically generated">
            <a:extLst>
              <a:ext uri="{FF2B5EF4-FFF2-40B4-BE49-F238E27FC236}">
                <a16:creationId xmlns:a16="http://schemas.microsoft.com/office/drawing/2014/main" id="{225DFCEE-11E7-5943-AA62-67FC8DBBABE6}"/>
              </a:ext>
            </a:extLst>
          </p:cNvPr>
          <p:cNvPicPr>
            <a:picLocks noChangeAspect="1"/>
          </p:cNvPicPr>
          <p:nvPr/>
        </p:nvPicPr>
        <p:blipFill rotWithShape="1">
          <a:blip r:embed="rId2"/>
          <a:srcRect t="11712" b="12488"/>
          <a:stretch/>
        </p:blipFill>
        <p:spPr>
          <a:xfrm>
            <a:off x="863606" y="2775951"/>
            <a:ext cx="1567975" cy="3067163"/>
          </a:xfrm>
          <a:prstGeom prst="roundRect">
            <a:avLst>
              <a:gd name="adj" fmla="val 1858"/>
            </a:avLst>
          </a:prstGeom>
          <a:effectLst/>
        </p:spPr>
      </p:pic>
      <p:pic>
        <p:nvPicPr>
          <p:cNvPr id="4" name="Picture 3" descr="Screen shot 2011-12-04 at 7.51.04 AM.png">
            <a:extLst>
              <a:ext uri="{FF2B5EF4-FFF2-40B4-BE49-F238E27FC236}">
                <a16:creationId xmlns:a16="http://schemas.microsoft.com/office/drawing/2014/main" id="{CC6337CD-746C-EA44-A5AB-94C2A7C0489F}"/>
              </a:ext>
            </a:extLst>
          </p:cNvPr>
          <p:cNvPicPr>
            <a:picLocks noChangeAspect="1"/>
          </p:cNvPicPr>
          <p:nvPr/>
        </p:nvPicPr>
        <p:blipFill rotWithShape="1">
          <a:blip r:embed="rId3"/>
          <a:srcRect l="19896" r="42016" b="-5"/>
          <a:stretch/>
        </p:blipFill>
        <p:spPr>
          <a:xfrm>
            <a:off x="2554380" y="2775968"/>
            <a:ext cx="1567987" cy="3067129"/>
          </a:xfrm>
          <a:prstGeom prst="roundRect">
            <a:avLst>
              <a:gd name="adj" fmla="val 1858"/>
            </a:avLst>
          </a:prstGeom>
          <a:effectLst/>
        </p:spPr>
      </p:pic>
      <p:sp>
        <p:nvSpPr>
          <p:cNvPr id="2" name="Content Placeholder 1">
            <a:extLst>
              <a:ext uri="{FF2B5EF4-FFF2-40B4-BE49-F238E27FC236}">
                <a16:creationId xmlns:a16="http://schemas.microsoft.com/office/drawing/2014/main" id="{6CA9CC66-F096-A14B-BD68-2E57C325583C}"/>
              </a:ext>
            </a:extLst>
          </p:cNvPr>
          <p:cNvSpPr>
            <a:spLocks noGrp="1"/>
          </p:cNvSpPr>
          <p:nvPr>
            <p:ph idx="1"/>
          </p:nvPr>
        </p:nvSpPr>
        <p:spPr>
          <a:xfrm>
            <a:off x="4485715" y="2603500"/>
            <a:ext cx="3908984" cy="3416300"/>
          </a:xfrm>
        </p:spPr>
        <p:txBody>
          <a:bodyPr vert="horz" lIns="68580" tIns="34290" rIns="68580" bIns="34290" rtlCol="0" anchor="ctr">
            <a:normAutofit/>
          </a:bodyPr>
          <a:lstStyle/>
          <a:p>
            <a:r>
              <a:rPr lang="en-US"/>
              <a:t>Expectations are clearly defined</a:t>
            </a:r>
          </a:p>
          <a:p>
            <a:pPr lvl="1">
              <a:buFont typeface="Arial" panose="020B0604020202020204" pitchFamily="34" charset="0"/>
              <a:buChar char="•"/>
            </a:pPr>
            <a:r>
              <a:rPr lang="en-US"/>
              <a:t>Taught and re-taught</a:t>
            </a:r>
          </a:p>
          <a:p>
            <a:pPr lvl="1">
              <a:buFont typeface="Arial" panose="020B0604020202020204" pitchFamily="34" charset="0"/>
              <a:buChar char="•"/>
            </a:pPr>
            <a:r>
              <a:rPr lang="en-US"/>
              <a:t>Visual cues to support</a:t>
            </a:r>
          </a:p>
          <a:p>
            <a:pPr lvl="1">
              <a:buFont typeface="Arial" panose="020B0604020202020204" pitchFamily="34" charset="0"/>
              <a:buChar char="•"/>
            </a:pPr>
            <a:r>
              <a:rPr lang="en-US"/>
              <a:t>Pre-correction used</a:t>
            </a:r>
          </a:p>
          <a:p>
            <a:r>
              <a:rPr lang="en-US"/>
              <a:t>Environment is predictable and consistent</a:t>
            </a:r>
          </a:p>
          <a:p>
            <a:r>
              <a:rPr lang="en-US"/>
              <a:t>Rules, routines, procedures established</a:t>
            </a:r>
          </a:p>
        </p:txBody>
      </p:sp>
    </p:spTree>
    <p:extLst>
      <p:ext uri="{BB962C8B-B14F-4D97-AF65-F5344CB8AC3E}">
        <p14:creationId xmlns:p14="http://schemas.microsoft.com/office/powerpoint/2010/main" val="3530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5" name="Rectangle 24">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8" name="Rectangle 27">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6" name="Rectangle 35">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350BE00-0095-A942-83DD-79405FB9EF67}"/>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700" dirty="0">
                <a:solidFill>
                  <a:srgbClr val="FFFFFF"/>
                </a:solidFill>
              </a:rPr>
              <a:t>RESOURCE</a:t>
            </a:r>
          </a:p>
        </p:txBody>
      </p:sp>
      <p:sp>
        <p:nvSpPr>
          <p:cNvPr id="3" name="Text Placeholder 2">
            <a:extLst>
              <a:ext uri="{FF2B5EF4-FFF2-40B4-BE49-F238E27FC236}">
                <a16:creationId xmlns:a16="http://schemas.microsoft.com/office/drawing/2014/main" id="{AC1F518F-A1EC-7843-906F-B89F4B9E0C42}"/>
              </a:ext>
            </a:extLst>
          </p:cNvPr>
          <p:cNvSpPr>
            <a:spLocks noGrp="1"/>
          </p:cNvSpPr>
          <p:nvPr>
            <p:ph type="body" idx="1"/>
          </p:nvPr>
        </p:nvSpPr>
        <p:spPr>
          <a:xfrm>
            <a:off x="1262378" y="5240851"/>
            <a:ext cx="6619243" cy="828932"/>
          </a:xfrm>
        </p:spPr>
        <p:txBody>
          <a:bodyPr vert="horz" lIns="91440" tIns="45720" rIns="91440" bIns="45720" rtlCol="0" anchor="t">
            <a:normAutofit/>
          </a:bodyPr>
          <a:lstStyle/>
          <a:p>
            <a:pPr algn="ctr"/>
            <a:r>
              <a:rPr lang="en-US" sz="2100">
                <a:solidFill>
                  <a:schemeClr val="tx2"/>
                </a:solidFill>
                <a:hlinkClick r:id="rId3"/>
              </a:rPr>
              <a:t>www.Pbisworld.com</a:t>
            </a:r>
            <a:r>
              <a:rPr lang="en-US" sz="2100">
                <a:solidFill>
                  <a:schemeClr val="tx2"/>
                </a:solidFill>
              </a:rPr>
              <a:t>   </a:t>
            </a:r>
          </a:p>
        </p:txBody>
      </p:sp>
    </p:spTree>
    <p:extLst>
      <p:ext uri="{BB962C8B-B14F-4D97-AF65-F5344CB8AC3E}">
        <p14:creationId xmlns:p14="http://schemas.microsoft.com/office/powerpoint/2010/main" val="2474963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Rectangle 1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a:xfrm>
            <a:off x="6120579" y="1113062"/>
            <a:ext cx="2536723" cy="3281957"/>
          </a:xfrm>
        </p:spPr>
        <p:txBody>
          <a:bodyPr vert="horz" lIns="91440" tIns="45720" rIns="91440" bIns="45720" rtlCol="0" anchor="b">
            <a:normAutofit/>
          </a:bodyPr>
          <a:lstStyle/>
          <a:p>
            <a:r>
              <a:rPr lang="en-US" sz="3800" b="0" i="0" kern="1200">
                <a:solidFill>
                  <a:srgbClr val="EBEBEB"/>
                </a:solidFill>
                <a:latin typeface="+mj-lt"/>
                <a:ea typeface="+mj-ea"/>
                <a:cs typeface="+mj-cs"/>
              </a:rPr>
              <a:t>Final Questions</a:t>
            </a:r>
          </a:p>
        </p:txBody>
      </p:sp>
      <p:pic>
        <p:nvPicPr>
          <p:cNvPr id="4" name="Content Placeholder 3" descr="Screen Shot 2017-05-23 at 12.55.21 PM.p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1291" y="1413349"/>
            <a:ext cx="4853180" cy="2681381"/>
          </a:xfrm>
          <a:prstGeom prst="roundRect">
            <a:avLst>
              <a:gd name="adj" fmla="val 1858"/>
            </a:avLst>
          </a:prstGeom>
          <a:effectLst>
            <a:outerShdw blurRad="50800" dist="50800" dir="5400000" algn="tl" rotWithShape="0">
              <a:srgbClr val="000000">
                <a:alpha val="43000"/>
              </a:srgbClr>
            </a:outerShdw>
          </a:effectLst>
        </p:spPr>
      </p:pic>
      <p:sp>
        <p:nvSpPr>
          <p:cNvPr id="2" name="Rectangle 1">
            <a:extLst>
              <a:ext uri="{FF2B5EF4-FFF2-40B4-BE49-F238E27FC236}">
                <a16:creationId xmlns:a16="http://schemas.microsoft.com/office/drawing/2014/main" id="{AD913206-B273-D149-8F0A-B62274B99C81}"/>
              </a:ext>
            </a:extLst>
          </p:cNvPr>
          <p:cNvSpPr/>
          <p:nvPr/>
        </p:nvSpPr>
        <p:spPr>
          <a:xfrm>
            <a:off x="1553384" y="5116482"/>
            <a:ext cx="3348994" cy="369332"/>
          </a:xfrm>
          <a:prstGeom prst="rect">
            <a:avLst/>
          </a:prstGeom>
        </p:spPr>
        <p:txBody>
          <a:bodyPr wrap="none">
            <a:spAutoFit/>
          </a:bodyPr>
          <a:lstStyle/>
          <a:p>
            <a:r>
              <a:rPr lang="en-US" dirty="0" err="1">
                <a:solidFill>
                  <a:srgbClr val="FFFFFF"/>
                </a:solidFill>
              </a:rPr>
              <a:t>maggie.schulze@gmail.com</a:t>
            </a:r>
            <a:endParaRPr lang="en-US" b="1" dirty="0">
              <a:solidFill>
                <a:srgbClr val="FFFFFF"/>
              </a:solidFill>
            </a:endParaRPr>
          </a:p>
        </p:txBody>
      </p:sp>
    </p:spTree>
    <p:extLst>
      <p:ext uri="{BB962C8B-B14F-4D97-AF65-F5344CB8AC3E}">
        <p14:creationId xmlns:p14="http://schemas.microsoft.com/office/powerpoint/2010/main" val="244487028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4296-A153-4432-990B-1F0F9E437A17}"/>
              </a:ext>
            </a:extLst>
          </p:cNvPr>
          <p:cNvSpPr>
            <a:spLocks noGrp="1"/>
          </p:cNvSpPr>
          <p:nvPr>
            <p:ph type="title"/>
          </p:nvPr>
        </p:nvSpPr>
        <p:spPr/>
        <p:txBody>
          <a:bodyPr>
            <a:normAutofit/>
          </a:bodyPr>
          <a:lstStyle/>
          <a:p>
            <a:pPr>
              <a:defRPr/>
            </a:pPr>
            <a:r>
              <a:rPr lang="en-US" sz="3038" dirty="0"/>
              <a:t>Acknowledgement</a:t>
            </a:r>
          </a:p>
        </p:txBody>
      </p:sp>
      <p:sp>
        <p:nvSpPr>
          <p:cNvPr id="3" name="Content Placeholder 2">
            <a:extLst>
              <a:ext uri="{FF2B5EF4-FFF2-40B4-BE49-F238E27FC236}">
                <a16:creationId xmlns:a16="http://schemas.microsoft.com/office/drawing/2014/main" id="{AE5C3D5C-D8FF-4628-9A30-59286876F989}"/>
              </a:ext>
            </a:extLst>
          </p:cNvPr>
          <p:cNvSpPr>
            <a:spLocks noGrp="1"/>
          </p:cNvSpPr>
          <p:nvPr>
            <p:ph idx="1"/>
          </p:nvPr>
        </p:nvSpPr>
        <p:spPr>
          <a:xfrm>
            <a:off x="1913336" y="2445545"/>
            <a:ext cx="5155406" cy="1745456"/>
          </a:xfrm>
        </p:spPr>
        <p:txBody>
          <a:bodyPr>
            <a:noAutofit/>
          </a:bodyPr>
          <a:lstStyle/>
          <a:p>
            <a:pPr marL="0" indent="0">
              <a:buNone/>
              <a:defRPr/>
            </a:pPr>
            <a:r>
              <a:rPr lang="en-US" sz="1350" dirty="0"/>
              <a:t>In addition to sources cited throughout, this presentation was created with contributions and materials from:</a:t>
            </a:r>
          </a:p>
          <a:p>
            <a:pPr>
              <a:defRPr/>
            </a:pPr>
            <a:r>
              <a:rPr lang="en-US" sz="1350" dirty="0"/>
              <a:t>Bella Bikowsky, Ph.D.</a:t>
            </a:r>
          </a:p>
          <a:p>
            <a:pPr>
              <a:defRPr/>
            </a:pPr>
            <a:r>
              <a:rPr lang="en-US" sz="1350" dirty="0"/>
              <a:t>Lisa Hoyt, Ph.D.</a:t>
            </a:r>
          </a:p>
          <a:p>
            <a:pPr>
              <a:defRPr/>
            </a:pPr>
            <a:r>
              <a:rPr lang="en-US" sz="1350" dirty="0"/>
              <a:t>Lori Lynass, </a:t>
            </a:r>
            <a:r>
              <a:rPr lang="en-US" sz="1350" dirty="0" err="1"/>
              <a:t>Ed.D</a:t>
            </a:r>
            <a:r>
              <a:rPr lang="en-US" sz="1350" dirty="0"/>
              <a:t>.</a:t>
            </a:r>
          </a:p>
          <a:p>
            <a:pPr>
              <a:defRPr/>
            </a:pPr>
            <a:r>
              <a:rPr lang="en-US" sz="1350" dirty="0"/>
              <a:t>Bridget Walker, Ph.D. </a:t>
            </a:r>
          </a:p>
          <a:p>
            <a:pPr marL="0" indent="0">
              <a:buNone/>
              <a:defRPr/>
            </a:pPr>
            <a:br>
              <a:rPr lang="en-US" sz="1013" dirty="0"/>
            </a:br>
            <a:r>
              <a:rPr lang="en-US" sz="1013" dirty="0"/>
              <a:t>Note: All materials and content provided are property of the presenters. All Rights Reserved. Request written permission for use outside your classroom.</a:t>
            </a:r>
            <a:br>
              <a:rPr lang="en-US" sz="1013" dirty="0"/>
            </a:br>
            <a:endParaRPr lang="en-US" sz="1013" dirty="0"/>
          </a:p>
        </p:txBody>
      </p:sp>
    </p:spTree>
    <p:extLst>
      <p:ext uri="{BB962C8B-B14F-4D97-AF65-F5344CB8AC3E}">
        <p14:creationId xmlns:p14="http://schemas.microsoft.com/office/powerpoint/2010/main" val="258749229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0CCF1-CBDB-2A44-89B7-AB81A967546D}"/>
              </a:ext>
            </a:extLst>
          </p:cNvPr>
          <p:cNvPicPr>
            <a:picLocks noChangeAspect="1"/>
          </p:cNvPicPr>
          <p:nvPr/>
        </p:nvPicPr>
        <p:blipFill rotWithShape="1">
          <a:blip r:embed="rId3"/>
          <a:srcRect t="144" b="1496"/>
          <a:stretch/>
        </p:blipFill>
        <p:spPr>
          <a:xfrm>
            <a:off x="20" y="10"/>
            <a:ext cx="9143980" cy="6857990"/>
          </a:xfrm>
          <a:prstGeom prst="rect">
            <a:avLst/>
          </a:prstGeom>
        </p:spPr>
      </p:pic>
      <p:sp>
        <p:nvSpPr>
          <p:cNvPr id="2" name="Footer Placeholder 1">
            <a:extLst>
              <a:ext uri="{FF2B5EF4-FFF2-40B4-BE49-F238E27FC236}">
                <a16:creationId xmlns:a16="http://schemas.microsoft.com/office/drawing/2014/main" id="{5D32EF51-2E57-9A45-9D79-91F4E9F51E44}"/>
              </a:ext>
            </a:extLst>
          </p:cNvPr>
          <p:cNvSpPr>
            <a:spLocks noGrp="1"/>
          </p:cNvSpPr>
          <p:nvPr>
            <p:ph type="ftr" sz="quarter" idx="11"/>
          </p:nvPr>
        </p:nvSpPr>
        <p:spPr>
          <a:xfrm>
            <a:off x="420832" y="6391838"/>
            <a:ext cx="4274881" cy="304801"/>
          </a:xfrm>
        </p:spPr>
        <p:txBody>
          <a:bodyPr>
            <a:normAutofit/>
          </a:bodyPr>
          <a:lstStyle/>
          <a:p>
            <a:pPr>
              <a:spcAft>
                <a:spcPts val="600"/>
              </a:spcAft>
            </a:pPr>
            <a:r>
              <a:rPr lang="en-US">
                <a:solidFill>
                  <a:srgbClr val="FFFFFF"/>
                </a:solidFill>
              </a:rPr>
              <a:t>(B. Walker, 2017)</a:t>
            </a:r>
          </a:p>
        </p:txBody>
      </p:sp>
    </p:spTree>
    <p:extLst>
      <p:ext uri="{BB962C8B-B14F-4D97-AF65-F5344CB8AC3E}">
        <p14:creationId xmlns:p14="http://schemas.microsoft.com/office/powerpoint/2010/main" val="3048655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801794"/>
            <a:ext cx="8250178"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 name="Diagram 1"/>
          <p:cNvGraphicFramePr/>
          <p:nvPr>
            <p:extLst>
              <p:ext uri="{D42A27DB-BD31-4B8C-83A1-F6EECF244321}">
                <p14:modId xmlns:p14="http://schemas.microsoft.com/office/powerpoint/2010/main" val="2560116466"/>
              </p:ext>
            </p:extLst>
          </p:nvPr>
        </p:nvGraphicFramePr>
        <p:xfrm>
          <a:off x="508000" y="662152"/>
          <a:ext cx="8309645" cy="5549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6407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5744" y="321734"/>
            <a:ext cx="2244386" cy="2905170"/>
          </a:xfrm>
          <a:prstGeom prst="rect">
            <a:avLst/>
          </a:prstGeom>
        </p:spPr>
      </p:pic>
      <p:pic>
        <p:nvPicPr>
          <p:cNvPr id="4" name="Picture 3"/>
          <p:cNvPicPr>
            <a:picLocks noChangeAspect="1"/>
          </p:cNvPicPr>
          <p:nvPr/>
        </p:nvPicPr>
        <p:blipFill>
          <a:blip r:embed="rId3"/>
          <a:stretch>
            <a:fillRect/>
          </a:stretch>
        </p:blipFill>
        <p:spPr>
          <a:xfrm>
            <a:off x="342900" y="3953157"/>
            <a:ext cx="4070073" cy="2116437"/>
          </a:xfrm>
          <a:prstGeom prst="rect">
            <a:avLst/>
          </a:prstGeom>
        </p:spPr>
      </p:pic>
      <p:sp>
        <p:nvSpPr>
          <p:cNvPr id="20" name="Rectangle 1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4731025" y="652328"/>
            <a:ext cx="4070073" cy="5408734"/>
          </a:xfrm>
          <a:prstGeom prst="rect">
            <a:avLst/>
          </a:prstGeom>
        </p:spPr>
      </p:pic>
    </p:spTree>
    <p:extLst>
      <p:ext uri="{BB962C8B-B14F-4D97-AF65-F5344CB8AC3E}">
        <p14:creationId xmlns:p14="http://schemas.microsoft.com/office/powerpoint/2010/main" val="125828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4" name="Rectangle 13">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EBC165DE-C102-4854-A40A-DE8036F93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A1097686-56BB-4304-9AE8-8B26A2907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a:extLst>
              <a:ext uri="{FF2B5EF4-FFF2-40B4-BE49-F238E27FC236}">
                <a16:creationId xmlns:a16="http://schemas.microsoft.com/office/drawing/2014/main" id="{5FD1E556-2B86-46E8-B3E5-C2F542AB7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197825" y="4117124"/>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a:extLst>
              <a:ext uri="{FF2B5EF4-FFF2-40B4-BE49-F238E27FC236}">
                <a16:creationId xmlns:a16="http://schemas.microsoft.com/office/drawing/2014/main" id="{1D0B4E12-00F6-4C61-9600-0EBBE3301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800000">
            <a:off x="342900" y="0"/>
            <a:ext cx="84582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9" name="Freeform 5">
            <a:extLst>
              <a:ext uri="{FF2B5EF4-FFF2-40B4-BE49-F238E27FC236}">
                <a16:creationId xmlns:a16="http://schemas.microsoft.com/office/drawing/2014/main" id="{4BD205C5-8EE6-4686-93E7-698C396F8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5" name="TextBox 4"/>
          <p:cNvSpPr txBox="1"/>
          <p:nvPr/>
        </p:nvSpPr>
        <p:spPr>
          <a:xfrm>
            <a:off x="487481" y="4517136"/>
            <a:ext cx="8169821" cy="117494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300" b="0" i="0" kern="1200">
                <a:solidFill>
                  <a:schemeClr val="bg2"/>
                </a:solidFill>
                <a:latin typeface="+mj-lt"/>
                <a:ea typeface="+mj-ea"/>
                <a:cs typeface="+mj-cs"/>
              </a:rPr>
              <a:t>Teach &amp; Practice Voice Levels for Your Classroom or Non-classroom Settings!</a:t>
            </a:r>
          </a:p>
        </p:txBody>
      </p:sp>
      <p:pic>
        <p:nvPicPr>
          <p:cNvPr id="8" name="Picture 7"/>
          <p:cNvPicPr>
            <a:picLocks noChangeAspect="1"/>
          </p:cNvPicPr>
          <p:nvPr/>
        </p:nvPicPr>
        <p:blipFill>
          <a:blip r:embed="rId4"/>
          <a:stretch>
            <a:fillRect/>
          </a:stretch>
        </p:blipFill>
        <p:spPr>
          <a:xfrm>
            <a:off x="1247369" y="474132"/>
            <a:ext cx="1014687" cy="3439617"/>
          </a:xfrm>
          <a:prstGeom prst="roundRect">
            <a:avLst>
              <a:gd name="adj" fmla="val 1858"/>
            </a:avLst>
          </a:prstGeom>
          <a:effectLst/>
        </p:spPr>
      </p:pic>
      <p:pic>
        <p:nvPicPr>
          <p:cNvPr id="7" name="Picture 6"/>
          <p:cNvPicPr>
            <a:picLocks noChangeAspect="1"/>
          </p:cNvPicPr>
          <p:nvPr/>
        </p:nvPicPr>
        <p:blipFill>
          <a:blip r:embed="rId5"/>
          <a:stretch>
            <a:fillRect/>
          </a:stretch>
        </p:blipFill>
        <p:spPr>
          <a:xfrm>
            <a:off x="3492413" y="473338"/>
            <a:ext cx="2083425" cy="3439617"/>
          </a:xfrm>
          <a:prstGeom prst="roundRect">
            <a:avLst>
              <a:gd name="adj" fmla="val 1858"/>
            </a:avLst>
          </a:prstGeom>
          <a:effectLst/>
        </p:spPr>
      </p:pic>
      <p:pic>
        <p:nvPicPr>
          <p:cNvPr id="3" name="Picture 2"/>
          <p:cNvPicPr>
            <a:picLocks noChangeAspect="1"/>
          </p:cNvPicPr>
          <p:nvPr/>
        </p:nvPicPr>
        <p:blipFill>
          <a:blip r:embed="rId6"/>
          <a:stretch>
            <a:fillRect/>
          </a:stretch>
        </p:blipFill>
        <p:spPr>
          <a:xfrm>
            <a:off x="6027393" y="473338"/>
            <a:ext cx="2579712" cy="3439617"/>
          </a:xfrm>
          <a:prstGeom prst="roundRect">
            <a:avLst>
              <a:gd name="adj" fmla="val 1858"/>
            </a:avLst>
          </a:prstGeom>
          <a:effectLst/>
        </p:spPr>
      </p:pic>
      <p:sp>
        <p:nvSpPr>
          <p:cNvPr id="31" name="Rectangle 30">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5489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5">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8"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Shape 19">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2"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8" name="Title 7">
            <a:extLst>
              <a:ext uri="{FF2B5EF4-FFF2-40B4-BE49-F238E27FC236}">
                <a16:creationId xmlns:a16="http://schemas.microsoft.com/office/drawing/2014/main" id="{04503201-DE66-BA46-BA68-CA6C39471CC3}"/>
              </a:ext>
            </a:extLst>
          </p:cNvPr>
          <p:cNvSpPr>
            <a:spLocks noGrp="1"/>
          </p:cNvSpPr>
          <p:nvPr>
            <p:ph type="title"/>
          </p:nvPr>
        </p:nvSpPr>
        <p:spPr>
          <a:xfrm>
            <a:off x="745565" y="1130603"/>
            <a:ext cx="2506831" cy="4596794"/>
          </a:xfrm>
        </p:spPr>
        <p:txBody>
          <a:bodyPr anchor="ctr">
            <a:normAutofit/>
          </a:bodyPr>
          <a:lstStyle/>
          <a:p>
            <a:r>
              <a:rPr lang="en-US" sz="2800">
                <a:solidFill>
                  <a:srgbClr val="EBEBEB"/>
                </a:solidFill>
              </a:rPr>
              <a:t>Turn and Talk</a:t>
            </a:r>
          </a:p>
        </p:txBody>
      </p:sp>
      <p:sp>
        <p:nvSpPr>
          <p:cNvPr id="9" name="Content Placeholder 8">
            <a:extLst>
              <a:ext uri="{FF2B5EF4-FFF2-40B4-BE49-F238E27FC236}">
                <a16:creationId xmlns:a16="http://schemas.microsoft.com/office/drawing/2014/main" id="{F2996E4C-9309-9E40-88A2-9F1C24CE118B}"/>
              </a:ext>
            </a:extLst>
          </p:cNvPr>
          <p:cNvSpPr>
            <a:spLocks noGrp="1"/>
          </p:cNvSpPr>
          <p:nvPr>
            <p:ph idx="1"/>
          </p:nvPr>
        </p:nvSpPr>
        <p:spPr>
          <a:xfrm>
            <a:off x="3967557" y="437513"/>
            <a:ext cx="4126961" cy="5954325"/>
          </a:xfrm>
        </p:spPr>
        <p:txBody>
          <a:bodyPr anchor="ctr">
            <a:normAutofit/>
          </a:bodyPr>
          <a:lstStyle/>
          <a:p>
            <a:endParaRPr lang="en-US" sz="1700"/>
          </a:p>
          <a:p>
            <a:r>
              <a:rPr lang="en-US" sz="1700"/>
              <a:t>Are your expectations and routines clearly defined and taught and do you refer to them consistently?</a:t>
            </a:r>
          </a:p>
          <a:p>
            <a:pPr marL="0" indent="0">
              <a:buNone/>
            </a:pPr>
            <a:endParaRPr lang="en-US" sz="1700"/>
          </a:p>
          <a:p>
            <a:r>
              <a:rPr lang="en-US" sz="1700"/>
              <a:t>Are there visual cues to support your expectations?</a:t>
            </a:r>
          </a:p>
          <a:p>
            <a:endParaRPr lang="en-US" sz="1700"/>
          </a:p>
        </p:txBody>
      </p:sp>
    </p:spTree>
    <p:extLst>
      <p:ext uri="{BB962C8B-B14F-4D97-AF65-F5344CB8AC3E}">
        <p14:creationId xmlns:p14="http://schemas.microsoft.com/office/powerpoint/2010/main" val="41992616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2293</Words>
  <Application>Microsoft Office PowerPoint</Application>
  <PresentationFormat>On-screen Show (4:3)</PresentationFormat>
  <Paragraphs>310</Paragraphs>
  <Slides>42</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Arial</vt:lpstr>
      <vt:lpstr>Calibri</vt:lpstr>
      <vt:lpstr>Century Gothic</vt:lpstr>
      <vt:lpstr>Franklin Gothic Book</vt:lpstr>
      <vt:lpstr>Times New Roman</vt:lpstr>
      <vt:lpstr>Wingdings 3</vt:lpstr>
      <vt:lpstr>Ion Boardroom</vt:lpstr>
      <vt:lpstr>Visio</vt:lpstr>
      <vt:lpstr>Preventing and Responding to Challenging  Behavior in a PBIS Framework   Everett School District </vt:lpstr>
      <vt:lpstr>PowerPoint Presentation</vt:lpstr>
      <vt:lpstr>PowerPoint Presentation</vt:lpstr>
      <vt:lpstr>Prevention is Critical</vt:lpstr>
      <vt:lpstr>PowerPoint Presentation</vt:lpstr>
      <vt:lpstr>PowerPoint Presentation</vt:lpstr>
      <vt:lpstr>PowerPoint Presentation</vt:lpstr>
      <vt:lpstr>PowerPoint Presentation</vt:lpstr>
      <vt:lpstr>Turn and Talk</vt:lpstr>
      <vt:lpstr>Acknowledgement Systems and Relationships</vt:lpstr>
      <vt:lpstr>PowerPoint Presentation</vt:lpstr>
      <vt:lpstr>How Do We Deliver Reinforcement?</vt:lpstr>
      <vt:lpstr>The 2X10 Strategy  (Smith &amp; Lambert, 2008)</vt:lpstr>
      <vt:lpstr>Turn and Talk</vt:lpstr>
      <vt:lpstr>Responding to Behavior</vt:lpstr>
      <vt:lpstr>We Don’t Punish Behavior Out of Kids</vt:lpstr>
      <vt:lpstr>Challenging Behavior Will Occur: How do we respond?</vt:lpstr>
      <vt:lpstr>The Secret About Problem Behavior… </vt:lpstr>
      <vt:lpstr>In PBIS We Strive to:</vt:lpstr>
      <vt:lpstr>Quick Error Corrections</vt:lpstr>
      <vt:lpstr> Basic Intervention Steps For  Minor Problem Behaviors</vt:lpstr>
      <vt:lpstr>For Repeated Challenging Behaviors, Ask Yourself…</vt:lpstr>
      <vt:lpstr>Teaching and Coaching Behavior (Can’t Do)</vt:lpstr>
      <vt:lpstr>Teaching Behavior</vt:lpstr>
      <vt:lpstr>Functions of Behavior (Won’t Do)</vt:lpstr>
      <vt:lpstr>PowerPoint Presentation</vt:lpstr>
      <vt:lpstr>PowerPoint Presentation</vt:lpstr>
      <vt:lpstr>Functions of Behavior</vt:lpstr>
      <vt:lpstr>Why Do We Care About Functions of Behavior?</vt:lpstr>
      <vt:lpstr>Strategies to Address Low-Level Behaviors in the Classroom Based on Function</vt:lpstr>
      <vt:lpstr>Strategies For Addressing Functions Of Behavior: Attention Seeking</vt:lpstr>
      <vt:lpstr>Strategies For Addressing Functions Of Behavior: Escape</vt:lpstr>
      <vt:lpstr>Strategies For Addressing Functions Of Behavior: Obtain own Agenda</vt:lpstr>
      <vt:lpstr>Strategies for Addressing Functions of Behavior: Sensory</vt:lpstr>
      <vt:lpstr>Related, Respectful, Logical Consequences</vt:lpstr>
      <vt:lpstr>Turn and Talk</vt:lpstr>
      <vt:lpstr>Putting It All Together in the Classroom</vt:lpstr>
      <vt:lpstr>Is Tier One in Place in the Classrooms?</vt:lpstr>
      <vt:lpstr>Classroom Management  Self-Assessment</vt:lpstr>
      <vt:lpstr>RESOURCE</vt:lpstr>
      <vt:lpstr>Final Questions</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Responding to Challenging  Behavior in a PBIS Framework  Emerson Elementary Everett School District </dc:title>
  <dc:creator>Maggie Schulze</dc:creator>
  <cp:lastModifiedBy>Phillips, Laura S.</cp:lastModifiedBy>
  <cp:revision>5</cp:revision>
  <cp:lastPrinted>2019-04-24T17:21:38Z</cp:lastPrinted>
  <dcterms:created xsi:type="dcterms:W3CDTF">2019-04-08T17:22:39Z</dcterms:created>
  <dcterms:modified xsi:type="dcterms:W3CDTF">2020-02-18T20:52:33Z</dcterms:modified>
</cp:coreProperties>
</file>